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tags/tag15.xml" ContentType="application/vnd.openxmlformats-officedocument.presentationml.tags+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51" r:id="rId1"/>
  </p:sldMasterIdLst>
  <p:notesMasterIdLst>
    <p:notesMasterId r:id="rId33"/>
  </p:notesMasterIdLst>
  <p:handoutMasterIdLst>
    <p:handoutMasterId r:id="rId34"/>
  </p:handoutMasterIdLst>
  <p:sldIdLst>
    <p:sldId id="1249" r:id="rId2"/>
    <p:sldId id="1250" r:id="rId3"/>
    <p:sldId id="1311" r:id="rId4"/>
    <p:sldId id="1283" r:id="rId5"/>
    <p:sldId id="1284" r:id="rId6"/>
    <p:sldId id="1303" r:id="rId7"/>
    <p:sldId id="1292" r:id="rId8"/>
    <p:sldId id="1304" r:id="rId9"/>
    <p:sldId id="1312" r:id="rId10"/>
    <p:sldId id="1313" r:id="rId11"/>
    <p:sldId id="1314" r:id="rId12"/>
    <p:sldId id="1293" r:id="rId13"/>
    <p:sldId id="1295" r:id="rId14"/>
    <p:sldId id="1285" r:id="rId15"/>
    <p:sldId id="1296" r:id="rId16"/>
    <p:sldId id="1297" r:id="rId17"/>
    <p:sldId id="1298" r:id="rId18"/>
    <p:sldId id="1287" r:id="rId19"/>
    <p:sldId id="1299" r:id="rId20"/>
    <p:sldId id="1300" r:id="rId21"/>
    <p:sldId id="1301" r:id="rId22"/>
    <p:sldId id="1265" r:id="rId23"/>
    <p:sldId id="1252" r:id="rId24"/>
    <p:sldId id="1253" r:id="rId25"/>
    <p:sldId id="1307" r:id="rId26"/>
    <p:sldId id="1308" r:id="rId27"/>
    <p:sldId id="1255" r:id="rId28"/>
    <p:sldId id="1256" r:id="rId29"/>
    <p:sldId id="1309" r:id="rId30"/>
    <p:sldId id="1310" r:id="rId31"/>
    <p:sldId id="1261" r:id="rId32"/>
  </p:sldIdLst>
  <p:sldSz cx="9144000" cy="6858000" type="screen4x3"/>
  <p:notesSz cx="7010400" cy="9296400"/>
  <p:embeddedFontLst>
    <p:embeddedFont>
      <p:font typeface="Tahoma" pitchFamily="34" charset="0"/>
      <p:regular r:id="rId35"/>
      <p:bold r:id="rId36"/>
    </p:embeddedFont>
    <p:embeddedFont>
      <p:font typeface="cmmi10" pitchFamily="34" charset="0"/>
      <p:regular r:id="rId37"/>
    </p:embeddedFont>
  </p:embeddedFontLst>
  <p:custDataLst>
    <p:tags r:id="rId3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Negrut" initials="DN"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CCFF"/>
    <a:srgbClr val="FF6600"/>
    <a:srgbClr val="0099CC"/>
    <a:srgbClr val="A7B6E7"/>
    <a:srgbClr val="FF0000"/>
    <a:srgbClr val="808080"/>
    <a:srgbClr val="FFCC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56" autoAdjust="0"/>
  </p:normalViewPr>
  <p:slideViewPr>
    <p:cSldViewPr>
      <p:cViewPr varScale="1">
        <p:scale>
          <a:sx n="120" d="100"/>
          <a:sy n="120" d="100"/>
        </p:scale>
        <p:origin x="-1290" y="-90"/>
      </p:cViewPr>
      <p:guideLst>
        <p:guide orient="horz" pos="2160"/>
        <p:guide pos="2880"/>
      </p:guideLst>
    </p:cSldViewPr>
  </p:slideViewPr>
  <p:outlineViewPr>
    <p:cViewPr>
      <p:scale>
        <a:sx n="33" d="100"/>
        <a:sy n="33" d="100"/>
      </p:scale>
      <p:origin x="0" y="31296"/>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2498" name="Rectangle 2"/>
          <p:cNvSpPr>
            <a:spLocks noGrp="1" noChangeArrowheads="1"/>
          </p:cNvSpPr>
          <p:nvPr>
            <p:ph type="hdr" sz="quarter"/>
          </p:nvPr>
        </p:nvSpPr>
        <p:spPr bwMode="auto">
          <a:xfrm>
            <a:off x="1"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1002499" name="Rectangle 3"/>
          <p:cNvSpPr>
            <a:spLocks noGrp="1" noChangeArrowheads="1"/>
          </p:cNvSpPr>
          <p:nvPr>
            <p:ph type="dt" sz="quarter" idx="1"/>
          </p:nvPr>
        </p:nvSpPr>
        <p:spPr bwMode="auto">
          <a:xfrm>
            <a:off x="3970339"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1002500" name="Rectangle 4"/>
          <p:cNvSpPr>
            <a:spLocks noGrp="1" noChangeArrowheads="1"/>
          </p:cNvSpPr>
          <p:nvPr>
            <p:ph type="ftr" sz="quarter" idx="2"/>
          </p:nvPr>
        </p:nvSpPr>
        <p:spPr bwMode="auto">
          <a:xfrm>
            <a:off x="1"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1002501" name="Rectangle 5"/>
          <p:cNvSpPr>
            <a:spLocks noGrp="1" noChangeArrowheads="1"/>
          </p:cNvSpPr>
          <p:nvPr>
            <p:ph type="sldNum" sz="quarter" idx="3"/>
          </p:nvPr>
        </p:nvSpPr>
        <p:spPr bwMode="auto">
          <a:xfrm>
            <a:off x="3970339"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3B1F2A13-956C-4708-A61E-CBABBBEFF865}"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smtClean="0"/>
            </a:lvl1pPr>
          </a:lstStyle>
          <a:p>
            <a:pPr>
              <a:defRPr/>
            </a:pPr>
            <a:endParaRPr lang="en-US"/>
          </a:p>
        </p:txBody>
      </p:sp>
      <p:sp>
        <p:nvSpPr>
          <p:cNvPr id="9219" name="Rectangle 3"/>
          <p:cNvSpPr>
            <a:spLocks noGrp="1" noChangeArrowheads="1"/>
          </p:cNvSpPr>
          <p:nvPr>
            <p:ph type="dt" idx="1"/>
          </p:nvPr>
        </p:nvSpPr>
        <p:spPr bwMode="auto">
          <a:xfrm>
            <a:off x="3970339"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smtClean="0"/>
            </a:lvl1pPr>
          </a:lstStyle>
          <a:p>
            <a:pPr>
              <a:defRPr/>
            </a:pPr>
            <a:endParaRPr lang="en-US"/>
          </a:p>
        </p:txBody>
      </p:sp>
      <p:sp>
        <p:nvSpPr>
          <p:cNvPr id="51405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01675" y="4416427"/>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1"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smtClean="0"/>
            </a:lvl1pPr>
          </a:lstStyle>
          <a:p>
            <a:pPr>
              <a:defRPr/>
            </a:pPr>
            <a:endParaRPr lang="en-US"/>
          </a:p>
        </p:txBody>
      </p:sp>
      <p:sp>
        <p:nvSpPr>
          <p:cNvPr id="9223" name="Rectangle 7"/>
          <p:cNvSpPr>
            <a:spLocks noGrp="1" noChangeArrowheads="1"/>
          </p:cNvSpPr>
          <p:nvPr>
            <p:ph type="sldNum" sz="quarter" idx="5"/>
          </p:nvPr>
        </p:nvSpPr>
        <p:spPr bwMode="auto">
          <a:xfrm>
            <a:off x="3970339"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smtClean="0"/>
            </a:lvl1pPr>
          </a:lstStyle>
          <a:p>
            <a:pPr>
              <a:defRPr/>
            </a:pPr>
            <a:fld id="{F8D30C5E-2BE9-4CAC-AABA-34653A95D74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FA5925CA-3456-40B9-97D4-F4B39903F971}" type="slidenum">
              <a:rPr lang="en-US"/>
              <a:pPr/>
              <a:t>1</a:t>
            </a:fld>
            <a:endParaRPr lang="en-US"/>
          </a:p>
        </p:txBody>
      </p:sp>
      <p:sp>
        <p:nvSpPr>
          <p:cNvPr id="515075" name="Rectangle 2"/>
          <p:cNvSpPr>
            <a:spLocks noGrp="1" noRot="1" noChangeAspect="1" noChangeArrowheads="1" noTextEdit="1"/>
          </p:cNvSpPr>
          <p:nvPr>
            <p:ph type="sldImg"/>
          </p:nvPr>
        </p:nvSpPr>
        <p:spPr>
          <a:ln/>
        </p:spPr>
      </p:sp>
      <p:sp>
        <p:nvSpPr>
          <p:cNvPr id="515076"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7"/>
          <p:cNvSpPr>
            <a:spLocks noGrp="1" noChangeArrowheads="1"/>
          </p:cNvSpPr>
          <p:nvPr>
            <p:ph type="sldNum" sz="quarter" idx="5"/>
          </p:nvPr>
        </p:nvSpPr>
        <p:spPr>
          <a:noFill/>
        </p:spPr>
        <p:txBody>
          <a:bodyPr/>
          <a:lstStyle/>
          <a:p>
            <a:fld id="{7A73D72D-E49E-4919-9E01-CDD39F0BA5C1}" type="slidenum">
              <a:rPr lang="en-US"/>
              <a:pPr/>
              <a:t>14</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7"/>
          <p:cNvSpPr>
            <a:spLocks noGrp="1" noChangeArrowheads="1"/>
          </p:cNvSpPr>
          <p:nvPr>
            <p:ph type="sldNum" sz="quarter" idx="5"/>
          </p:nvPr>
        </p:nvSpPr>
        <p:spPr>
          <a:noFill/>
        </p:spPr>
        <p:txBody>
          <a:bodyPr/>
          <a:lstStyle/>
          <a:p>
            <a:fld id="{439F8B90-6B11-491F-B480-5497D4AB2A22}" type="slidenum">
              <a:rPr lang="en-US"/>
              <a:pPr/>
              <a:t>18</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2E5922AF-28D9-4BD1-868D-5DA8BE7F5C9C}" type="slidenum">
              <a:rPr lang="en-US"/>
              <a:pPr/>
              <a:t>2</a:t>
            </a:fld>
            <a:endParaRPr lang="en-US"/>
          </a:p>
        </p:txBody>
      </p:sp>
      <p:sp>
        <p:nvSpPr>
          <p:cNvPr id="516099" name="Rectangle 2"/>
          <p:cNvSpPr>
            <a:spLocks noGrp="1" noRot="1" noChangeAspect="1" noChangeArrowheads="1" noTextEdit="1"/>
          </p:cNvSpPr>
          <p:nvPr>
            <p:ph type="sldImg"/>
          </p:nvPr>
        </p:nvSpPr>
        <p:spPr>
          <a:xfrm>
            <a:off x="1182688" y="695325"/>
            <a:ext cx="4648200" cy="3486150"/>
          </a:xfrm>
          <a:ln/>
        </p:spPr>
      </p:sp>
      <p:sp>
        <p:nvSpPr>
          <p:cNvPr id="516100" name="Rectangle 3"/>
          <p:cNvSpPr>
            <a:spLocks noGrp="1" noChangeArrowheads="1"/>
          </p:cNvSpPr>
          <p:nvPr>
            <p:ph type="body" idx="1"/>
          </p:nvPr>
        </p:nvSpPr>
        <p:spPr>
          <a:xfrm>
            <a:off x="701680" y="4416425"/>
            <a:ext cx="5607050" cy="4184650"/>
          </a:xfrm>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7"/>
          <p:cNvSpPr>
            <a:spLocks noGrp="1" noChangeArrowheads="1"/>
          </p:cNvSpPr>
          <p:nvPr>
            <p:ph type="sldNum" sz="quarter" idx="5"/>
          </p:nvPr>
        </p:nvSpPr>
        <p:spPr>
          <a:noFill/>
        </p:spPr>
        <p:txBody>
          <a:bodyPr/>
          <a:lstStyle/>
          <a:p>
            <a:fld id="{34AE9721-0BD1-4308-A96D-6CF8E90EE69D}" type="slidenum">
              <a:rPr lang="en-US"/>
              <a:pPr/>
              <a:t>22</a:t>
            </a:fld>
            <a:endParaRPr lang="en-US"/>
          </a:p>
        </p:txBody>
      </p:sp>
      <p:sp>
        <p:nvSpPr>
          <p:cNvPr id="952323" name="Rectangle 2"/>
          <p:cNvSpPr>
            <a:spLocks noGrp="1" noRot="1" noChangeAspect="1" noChangeArrowheads="1" noTextEdit="1"/>
          </p:cNvSpPr>
          <p:nvPr>
            <p:ph type="sldImg"/>
          </p:nvPr>
        </p:nvSpPr>
        <p:spPr>
          <a:ln/>
        </p:spPr>
      </p:sp>
      <p:sp>
        <p:nvSpPr>
          <p:cNvPr id="952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7"/>
          <p:cNvSpPr>
            <a:spLocks noGrp="1" noChangeArrowheads="1"/>
          </p:cNvSpPr>
          <p:nvPr>
            <p:ph type="sldNum" sz="quarter" idx="5"/>
          </p:nvPr>
        </p:nvSpPr>
        <p:spPr>
          <a:noFill/>
        </p:spPr>
        <p:txBody>
          <a:bodyPr/>
          <a:lstStyle/>
          <a:p>
            <a:fld id="{3A6E8851-6E19-4960-B76C-8CBFF6FD9A5A}" type="slidenum">
              <a:rPr lang="en-US"/>
              <a:pPr/>
              <a:t>23</a:t>
            </a:fld>
            <a:endParaRPr lang="en-US"/>
          </a:p>
        </p:txBody>
      </p:sp>
      <p:sp>
        <p:nvSpPr>
          <p:cNvPr id="949251" name="Rectangle 2"/>
          <p:cNvSpPr>
            <a:spLocks noGrp="1" noRot="1" noChangeAspect="1" noChangeArrowheads="1" noTextEdit="1"/>
          </p:cNvSpPr>
          <p:nvPr>
            <p:ph type="sldImg"/>
          </p:nvPr>
        </p:nvSpPr>
        <p:spPr>
          <a:ln/>
        </p:spPr>
      </p:sp>
      <p:sp>
        <p:nvSpPr>
          <p:cNvPr id="949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7"/>
          <p:cNvSpPr>
            <a:spLocks noGrp="1" noChangeArrowheads="1"/>
          </p:cNvSpPr>
          <p:nvPr>
            <p:ph type="sldNum" sz="quarter" idx="5"/>
          </p:nvPr>
        </p:nvSpPr>
        <p:spPr>
          <a:noFill/>
        </p:spPr>
        <p:txBody>
          <a:bodyPr/>
          <a:lstStyle/>
          <a:p>
            <a:fld id="{5521DE5F-0F20-4606-BE84-88324E450A03}" type="slidenum">
              <a:rPr lang="en-US"/>
              <a:pPr/>
              <a:t>24</a:t>
            </a:fld>
            <a:endParaRPr lang="en-US"/>
          </a:p>
        </p:txBody>
      </p:sp>
      <p:sp>
        <p:nvSpPr>
          <p:cNvPr id="950275" name="Rectangle 2"/>
          <p:cNvSpPr>
            <a:spLocks noGrp="1" noRot="1" noChangeAspect="1" noChangeArrowheads="1" noTextEdit="1"/>
          </p:cNvSpPr>
          <p:nvPr>
            <p:ph type="sldImg"/>
          </p:nvPr>
        </p:nvSpPr>
        <p:spPr>
          <a:ln/>
        </p:spPr>
      </p:sp>
      <p:sp>
        <p:nvSpPr>
          <p:cNvPr id="950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7"/>
          <p:cNvSpPr>
            <a:spLocks noGrp="1" noChangeArrowheads="1"/>
          </p:cNvSpPr>
          <p:nvPr>
            <p:ph type="sldNum" sz="quarter" idx="5"/>
          </p:nvPr>
        </p:nvSpPr>
        <p:spPr>
          <a:noFill/>
        </p:spPr>
        <p:txBody>
          <a:bodyPr/>
          <a:lstStyle/>
          <a:p>
            <a:fld id="{C0AECD3C-237F-42A2-AE93-F0A3D0D6F6E8}" type="slidenum">
              <a:rPr lang="en-US"/>
              <a:pPr/>
              <a:t>26</a:t>
            </a:fld>
            <a:endParaRPr lang="en-US"/>
          </a:p>
        </p:txBody>
      </p:sp>
      <p:sp>
        <p:nvSpPr>
          <p:cNvPr id="956419" name="Rectangle 2"/>
          <p:cNvSpPr>
            <a:spLocks noGrp="1" noRot="1" noChangeAspect="1" noChangeArrowheads="1" noTextEdit="1"/>
          </p:cNvSpPr>
          <p:nvPr>
            <p:ph type="sldImg"/>
          </p:nvPr>
        </p:nvSpPr>
        <p:spPr>
          <a:ln/>
        </p:spPr>
      </p:sp>
      <p:sp>
        <p:nvSpPr>
          <p:cNvPr id="9564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7"/>
          <p:cNvSpPr>
            <a:spLocks noGrp="1" noChangeArrowheads="1"/>
          </p:cNvSpPr>
          <p:nvPr>
            <p:ph type="sldNum" sz="quarter" idx="5"/>
          </p:nvPr>
        </p:nvSpPr>
        <p:spPr>
          <a:noFill/>
        </p:spPr>
        <p:txBody>
          <a:bodyPr/>
          <a:lstStyle/>
          <a:p>
            <a:fld id="{34AE9721-0BD1-4308-A96D-6CF8E90EE69D}" type="slidenum">
              <a:rPr lang="en-US"/>
              <a:pPr/>
              <a:t>27</a:t>
            </a:fld>
            <a:endParaRPr lang="en-US"/>
          </a:p>
        </p:txBody>
      </p:sp>
      <p:sp>
        <p:nvSpPr>
          <p:cNvPr id="952323" name="Rectangle 2"/>
          <p:cNvSpPr>
            <a:spLocks noGrp="1" noRot="1" noChangeAspect="1" noChangeArrowheads="1" noTextEdit="1"/>
          </p:cNvSpPr>
          <p:nvPr>
            <p:ph type="sldImg"/>
          </p:nvPr>
        </p:nvSpPr>
        <p:spPr>
          <a:ln/>
        </p:spPr>
      </p:sp>
      <p:sp>
        <p:nvSpPr>
          <p:cNvPr id="952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7"/>
          <p:cNvSpPr>
            <a:spLocks noGrp="1" noChangeArrowheads="1"/>
          </p:cNvSpPr>
          <p:nvPr>
            <p:ph type="sldNum" sz="quarter" idx="5"/>
          </p:nvPr>
        </p:nvSpPr>
        <p:spPr>
          <a:noFill/>
        </p:spPr>
        <p:txBody>
          <a:bodyPr/>
          <a:lstStyle/>
          <a:p>
            <a:fld id="{D6D21D2E-4A07-476F-873F-71BB35D1D3C5}" type="slidenum">
              <a:rPr lang="en-US"/>
              <a:pPr/>
              <a:t>28</a:t>
            </a:fld>
            <a:endParaRPr lang="en-US"/>
          </a:p>
        </p:txBody>
      </p:sp>
      <p:sp>
        <p:nvSpPr>
          <p:cNvPr id="953347" name="Rectangle 2"/>
          <p:cNvSpPr>
            <a:spLocks noGrp="1" noRot="1" noChangeAspect="1" noChangeArrowheads="1" noTextEdit="1"/>
          </p:cNvSpPr>
          <p:nvPr>
            <p:ph type="sldImg"/>
          </p:nvPr>
        </p:nvSpPr>
        <p:spPr>
          <a:ln/>
        </p:spPr>
      </p:sp>
      <p:sp>
        <p:nvSpPr>
          <p:cNvPr id="953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7"/>
          <p:cNvSpPr>
            <a:spLocks noGrp="1" noChangeArrowheads="1"/>
          </p:cNvSpPr>
          <p:nvPr>
            <p:ph type="sldNum" sz="quarter" idx="5"/>
          </p:nvPr>
        </p:nvSpPr>
        <p:spPr>
          <a:noFill/>
        </p:spPr>
        <p:txBody>
          <a:bodyPr/>
          <a:lstStyle/>
          <a:p>
            <a:fld id="{0DC75354-E4CF-488A-B0D4-B5A5E37951D8}" type="slidenum">
              <a:rPr lang="en-US"/>
              <a:pPr/>
              <a:t>31</a:t>
            </a:fld>
            <a:endParaRPr lang="en-US"/>
          </a:p>
        </p:txBody>
      </p:sp>
      <p:sp>
        <p:nvSpPr>
          <p:cNvPr id="958467" name="Rectangle 2"/>
          <p:cNvSpPr>
            <a:spLocks noGrp="1" noRot="1" noChangeAspect="1" noChangeArrowheads="1" noTextEdit="1"/>
          </p:cNvSpPr>
          <p:nvPr>
            <p:ph type="sldImg"/>
          </p:nvPr>
        </p:nvSpPr>
        <p:spPr>
          <a:ln/>
        </p:spPr>
      </p:sp>
      <p:sp>
        <p:nvSpPr>
          <p:cNvPr id="9584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US"/>
          </a:p>
        </p:txBody>
      </p:sp>
      <p:sp>
        <p:nvSpPr>
          <p:cNvPr id="31747"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3174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defRPr smtClean="0"/>
            </a:lvl1pPr>
          </a:lstStyle>
          <a:p>
            <a:pPr>
              <a:defRPr/>
            </a:pPr>
            <a:endParaRPr lang="en-US" altLang="en-US"/>
          </a:p>
        </p:txBody>
      </p:sp>
      <p:sp>
        <p:nvSpPr>
          <p:cNvPr id="39" name="Rectangle 6"/>
          <p:cNvSpPr>
            <a:spLocks noGrp="1" noChangeArrowheads="1"/>
          </p:cNvSpPr>
          <p:nvPr>
            <p:ph type="ftr" sz="quarter" idx="11"/>
          </p:nvPr>
        </p:nvSpPr>
        <p:spPr/>
        <p:txBody>
          <a:bodyPr/>
          <a:lstStyle>
            <a:lvl1pPr>
              <a:defRPr smtClean="0"/>
            </a:lvl1pPr>
          </a:lstStyle>
          <a:p>
            <a:pPr>
              <a:defRPr/>
            </a:pPr>
            <a:endParaRPr lang="en-US" altLang="en-US"/>
          </a:p>
        </p:txBody>
      </p:sp>
      <p:sp>
        <p:nvSpPr>
          <p:cNvPr id="40" name="Rectangle 7"/>
          <p:cNvSpPr>
            <a:spLocks noGrp="1" noChangeArrowheads="1"/>
          </p:cNvSpPr>
          <p:nvPr>
            <p:ph type="sldNum" sz="quarter" idx="12"/>
          </p:nvPr>
        </p:nvSpPr>
        <p:spPr/>
        <p:txBody>
          <a:bodyPr/>
          <a:lstStyle>
            <a:lvl1pPr>
              <a:defRPr smtClean="0"/>
            </a:lvl1pPr>
          </a:lstStyle>
          <a:p>
            <a:pPr>
              <a:defRPr/>
            </a:pPr>
            <a:fld id="{07F066ED-7F34-4D27-A5D5-9DCBC7EA8B95}"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35660E62-4760-4BEA-8726-2AF571E59F7B}"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89BDBE25-3DBC-4D25-8D15-E214A2FB87D7}"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0A3A6C93-19F7-4558-AA45-0CFB3160113A}"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xfrm>
            <a:off x="8305800" y="6477000"/>
            <a:ext cx="762000" cy="304800"/>
          </a:xfrm>
          <a:ln/>
        </p:spPr>
        <p:txBody>
          <a:bodyPr/>
          <a:lstStyle>
            <a:lvl1pPr>
              <a:defRPr/>
            </a:lvl1pPr>
          </a:lstStyle>
          <a:p>
            <a:pPr>
              <a:defRPr/>
            </a:pPr>
            <a:fld id="{E96E52FC-A2BF-46C6-811F-6DA475FD4DE0}"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E1DA1D11-DD09-4A2E-B623-7C27C5DF212A}"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720AAFDB-E8A0-402B-92D5-FF4BD34738EA}"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pPr>
              <a:defRPr/>
            </a:pPr>
            <a:fld id="{804B51BE-FBCC-4AE0-827F-C8A4A715D805}"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pPr>
              <a:defRPr/>
            </a:pPr>
            <a:fld id="{37C6053D-1E15-4C7F-B6D0-1C30009F8A13}"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pPr>
              <a:defRPr/>
            </a:pPr>
            <a:fld id="{E81D4DC7-54CC-475B-926C-DB2DC5499090}"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DAB2080C-D431-4E49-A090-1AD1578CE5A3}"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B1844252-B4F9-4789-A660-8AEA4B8694C1}"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en-US"/>
          </a:p>
        </p:txBody>
      </p:sp>
      <p:sp>
        <p:nvSpPr>
          <p:cNvPr id="63491"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63492"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25"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smtClean="0"/>
            </a:lvl1pPr>
          </a:lstStyle>
          <a:p>
            <a:pPr>
              <a:defRPr/>
            </a:pPr>
            <a:endParaRPr lang="en-US" altLang="en-US"/>
          </a:p>
        </p:txBody>
      </p:sp>
      <p:sp>
        <p:nvSpPr>
          <p:cNvPr id="3072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lvl1pPr>
          </a:lstStyle>
          <a:p>
            <a:pPr>
              <a:defRPr/>
            </a:pPr>
            <a:endParaRPr lang="en-US" altLang="en-US"/>
          </a:p>
        </p:txBody>
      </p:sp>
      <p:sp>
        <p:nvSpPr>
          <p:cNvPr id="30727"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lvl1pPr>
          </a:lstStyle>
          <a:p>
            <a:pPr>
              <a:defRPr/>
            </a:pPr>
            <a:fld id="{B43940AB-5EFD-498A-916F-AC3E230DE373}" type="slidenum">
              <a:rPr lang="en-US" altLang="en-US"/>
              <a:pPr>
                <a:defRPr/>
              </a:pPr>
              <a:t>‹#›</a:t>
            </a:fld>
            <a:endParaRPr lang="en-US" altLang="en-US"/>
          </a:p>
        </p:txBody>
      </p:sp>
      <p:grpSp>
        <p:nvGrpSpPr>
          <p:cNvPr id="63496" name="Group 8"/>
          <p:cNvGrpSpPr>
            <a:grpSpLocks/>
          </p:cNvGrpSpPr>
          <p:nvPr/>
        </p:nvGrpSpPr>
        <p:grpSpPr bwMode="auto">
          <a:xfrm>
            <a:off x="8153400" y="152400"/>
            <a:ext cx="792163" cy="1295400"/>
            <a:chOff x="5136" y="960"/>
            <a:chExt cx="528" cy="864"/>
          </a:xfrm>
        </p:grpSpPr>
        <p:sp>
          <p:nvSpPr>
            <p:cNvPr id="30729"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0"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1" name="Oval 11"/>
            <p:cNvSpPr>
              <a:spLocks noChangeArrowheads="1"/>
            </p:cNvSpPr>
            <p:nvPr/>
          </p:nvSpPr>
          <p:spPr bwMode="auto">
            <a:xfrm>
              <a:off x="5360"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2" name="Oval 12"/>
            <p:cNvSpPr>
              <a:spLocks noChangeArrowheads="1"/>
            </p:cNvSpPr>
            <p:nvPr/>
          </p:nvSpPr>
          <p:spPr bwMode="auto">
            <a:xfrm>
              <a:off x="5136" y="1072"/>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3" name="Oval 13"/>
            <p:cNvSpPr>
              <a:spLocks noChangeArrowheads="1"/>
            </p:cNvSpPr>
            <p:nvPr/>
          </p:nvSpPr>
          <p:spPr bwMode="auto">
            <a:xfrm>
              <a:off x="5248"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4" name="Oval 14"/>
            <p:cNvSpPr>
              <a:spLocks noChangeArrowheads="1"/>
            </p:cNvSpPr>
            <p:nvPr/>
          </p:nvSpPr>
          <p:spPr bwMode="auto">
            <a:xfrm>
              <a:off x="5360"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5" name="Oval 15"/>
            <p:cNvSpPr>
              <a:spLocks noChangeArrowheads="1"/>
            </p:cNvSpPr>
            <p:nvPr/>
          </p:nvSpPr>
          <p:spPr bwMode="auto">
            <a:xfrm>
              <a:off x="5472" y="1072"/>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36" name="Oval 16"/>
            <p:cNvSpPr>
              <a:spLocks noChangeArrowheads="1"/>
            </p:cNvSpPr>
            <p:nvPr/>
          </p:nvSpPr>
          <p:spPr bwMode="auto">
            <a:xfrm>
              <a:off x="5136" y="1184"/>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7" name="Oval 17"/>
            <p:cNvSpPr>
              <a:spLocks noChangeArrowheads="1"/>
            </p:cNvSpPr>
            <p:nvPr/>
          </p:nvSpPr>
          <p:spPr bwMode="auto">
            <a:xfrm>
              <a:off x="5248" y="1184"/>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8" name="Oval 18"/>
            <p:cNvSpPr>
              <a:spLocks noChangeArrowheads="1"/>
            </p:cNvSpPr>
            <p:nvPr/>
          </p:nvSpPr>
          <p:spPr bwMode="auto">
            <a:xfrm>
              <a:off x="5360"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39" name="Oval 19"/>
            <p:cNvSpPr>
              <a:spLocks noChangeArrowheads="1"/>
            </p:cNvSpPr>
            <p:nvPr/>
          </p:nvSpPr>
          <p:spPr bwMode="auto">
            <a:xfrm>
              <a:off x="5472"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0" name="Oval 20"/>
            <p:cNvSpPr>
              <a:spLocks noChangeArrowheads="1"/>
            </p:cNvSpPr>
            <p:nvPr/>
          </p:nvSpPr>
          <p:spPr bwMode="auto">
            <a:xfrm>
              <a:off x="5584" y="1184"/>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1"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42"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3" name="Oval 23"/>
            <p:cNvSpPr>
              <a:spLocks noChangeArrowheads="1"/>
            </p:cNvSpPr>
            <p:nvPr/>
          </p:nvSpPr>
          <p:spPr bwMode="auto">
            <a:xfrm>
              <a:off x="5360"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4" name="Oval 24"/>
            <p:cNvSpPr>
              <a:spLocks noChangeArrowheads="1"/>
            </p:cNvSpPr>
            <p:nvPr/>
          </p:nvSpPr>
          <p:spPr bwMode="auto">
            <a:xfrm>
              <a:off x="5472" y="1296"/>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5"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6"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7" name="Oval 27"/>
            <p:cNvSpPr>
              <a:spLocks noChangeArrowheads="1"/>
            </p:cNvSpPr>
            <p:nvPr/>
          </p:nvSpPr>
          <p:spPr bwMode="auto">
            <a:xfrm>
              <a:off x="5360"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8" name="Oval 28"/>
            <p:cNvSpPr>
              <a:spLocks noChangeArrowheads="1"/>
            </p:cNvSpPr>
            <p:nvPr/>
          </p:nvSpPr>
          <p:spPr bwMode="auto">
            <a:xfrm>
              <a:off x="5472"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9"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0"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51"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2" name="Oval 32"/>
            <p:cNvSpPr>
              <a:spLocks noChangeArrowheads="1"/>
            </p:cNvSpPr>
            <p:nvPr/>
          </p:nvSpPr>
          <p:spPr bwMode="auto">
            <a:xfrm>
              <a:off x="5360"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3" name="Oval 33"/>
            <p:cNvSpPr>
              <a:spLocks noChangeArrowheads="1"/>
            </p:cNvSpPr>
            <p:nvPr/>
          </p:nvSpPr>
          <p:spPr bwMode="auto">
            <a:xfrm>
              <a:off x="5472" y="1520"/>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4" name="Oval 34"/>
            <p:cNvSpPr>
              <a:spLocks noChangeArrowheads="1"/>
            </p:cNvSpPr>
            <p:nvPr/>
          </p:nvSpPr>
          <p:spPr bwMode="auto">
            <a:xfrm>
              <a:off x="5136" y="1632"/>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5" name="Oval 35"/>
            <p:cNvSpPr>
              <a:spLocks noChangeArrowheads="1"/>
            </p:cNvSpPr>
            <p:nvPr/>
          </p:nvSpPr>
          <p:spPr bwMode="auto">
            <a:xfrm>
              <a:off x="5248" y="1632"/>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6" name="Oval 36"/>
            <p:cNvSpPr>
              <a:spLocks noChangeArrowheads="1"/>
            </p:cNvSpPr>
            <p:nvPr/>
          </p:nvSpPr>
          <p:spPr bwMode="auto">
            <a:xfrm>
              <a:off x="5360"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7" name="Oval 37"/>
            <p:cNvSpPr>
              <a:spLocks noChangeArrowheads="1"/>
            </p:cNvSpPr>
            <p:nvPr/>
          </p:nvSpPr>
          <p:spPr bwMode="auto">
            <a:xfrm>
              <a:off x="5472"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8"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9" name="Oval 39"/>
            <p:cNvSpPr>
              <a:spLocks noChangeArrowheads="1"/>
            </p:cNvSpPr>
            <p:nvPr/>
          </p:nvSpPr>
          <p:spPr bwMode="auto">
            <a:xfrm>
              <a:off x="5472" y="1744"/>
              <a:ext cx="79" cy="80"/>
            </a:xfrm>
            <a:prstGeom prst="ellipse">
              <a:avLst/>
            </a:prstGeom>
            <a:solidFill>
              <a:schemeClr val="folHlink"/>
            </a:solidFill>
            <a:ln w="9525">
              <a:noFill/>
              <a:round/>
              <a:headEnd/>
              <a:tailEnd/>
            </a:ln>
            <a:effectLst/>
          </p:spPr>
          <p:txBody>
            <a:bodyPr wrap="none" anchor="ct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bel.wisc.edu/Courses/ME751/2010/Documents/FinalProjectRelated/finalProjectProposals.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9.xml"/><Relationship Id="rId7" Type="http://schemas.openxmlformats.org/officeDocument/2006/relationships/image" Target="../media/image20.png"/><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a:xfrm>
            <a:off x="457200" y="533400"/>
            <a:ext cx="6781800" cy="2133600"/>
          </a:xfrm>
        </p:spPr>
        <p:txBody>
          <a:bodyPr/>
          <a:lstStyle/>
          <a:p>
            <a:pPr algn="ctr" eaLnBrk="1" hangingPunct="1"/>
            <a:r>
              <a:rPr lang="en-US" sz="3200" dirty="0" smtClean="0"/>
              <a:t>ME751 </a:t>
            </a:r>
            <a:br>
              <a:rPr lang="en-US" sz="3200" dirty="0" smtClean="0"/>
            </a:br>
            <a:r>
              <a:rPr lang="en-US" sz="3200" dirty="0" smtClean="0"/>
              <a:t>Advanced Computational Multibody Dynamics</a:t>
            </a:r>
          </a:p>
        </p:txBody>
      </p:sp>
      <p:sp>
        <p:nvSpPr>
          <p:cNvPr id="65539" name="Rectangle 3"/>
          <p:cNvSpPr>
            <a:spLocks noGrp="1" noChangeArrowheads="1"/>
          </p:cNvSpPr>
          <p:nvPr>
            <p:ph type="subTitle" idx="1"/>
          </p:nvPr>
        </p:nvSpPr>
        <p:spPr>
          <a:xfrm>
            <a:off x="849313" y="3049588"/>
            <a:ext cx="6248400" cy="1598612"/>
          </a:xfrm>
        </p:spPr>
        <p:txBody>
          <a:bodyPr/>
          <a:lstStyle/>
          <a:p>
            <a:pPr eaLnBrk="1" hangingPunct="1"/>
            <a:r>
              <a:rPr lang="en-US" sz="2000" dirty="0" smtClean="0"/>
              <a:t>Inverse Dynamics</a:t>
            </a:r>
          </a:p>
          <a:p>
            <a:pPr eaLnBrk="1" hangingPunct="1"/>
            <a:r>
              <a:rPr lang="en-US" sz="2000" dirty="0" smtClean="0"/>
              <a:t>Equilibrium Analysis</a:t>
            </a:r>
          </a:p>
          <a:p>
            <a:pPr eaLnBrk="1" hangingPunct="1"/>
            <a:r>
              <a:rPr lang="en-US" sz="2000" dirty="0" smtClean="0"/>
              <a:t>Various Odd Ends</a:t>
            </a:r>
          </a:p>
          <a:p>
            <a:pPr eaLnBrk="1" hangingPunct="1"/>
            <a:r>
              <a:rPr lang="en-US" sz="1600" dirty="0" smtClean="0"/>
              <a:t>March 18, 2010</a:t>
            </a:r>
          </a:p>
        </p:txBody>
      </p:sp>
      <p:sp>
        <p:nvSpPr>
          <p:cNvPr id="65541" name="Rectangle 5"/>
          <p:cNvSpPr>
            <a:spLocks noChangeArrowheads="1"/>
          </p:cNvSpPr>
          <p:nvPr/>
        </p:nvSpPr>
        <p:spPr bwMode="auto">
          <a:xfrm>
            <a:off x="193675" y="6321425"/>
            <a:ext cx="1234633" cy="369332"/>
          </a:xfrm>
          <a:prstGeom prst="rect">
            <a:avLst/>
          </a:prstGeom>
          <a:noFill/>
          <a:ln w="9525">
            <a:noFill/>
            <a:miter lim="800000"/>
            <a:headEnd/>
            <a:tailEnd/>
          </a:ln>
        </p:spPr>
        <p:txBody>
          <a:bodyPr wrap="none">
            <a:spAutoFit/>
          </a:bodyPr>
          <a:lstStyle/>
          <a:p>
            <a:pPr eaLnBrk="0" hangingPunct="0"/>
            <a:r>
              <a:rPr lang="en-US" sz="900" dirty="0">
                <a:latin typeface="Tahoma" pitchFamily="34" charset="0"/>
              </a:rPr>
              <a:t>© Dan Negrut, </a:t>
            </a:r>
            <a:r>
              <a:rPr lang="en-US" sz="900" dirty="0" smtClean="0">
                <a:latin typeface="Tahoma" pitchFamily="34" charset="0"/>
              </a:rPr>
              <a:t>2010</a:t>
            </a:r>
            <a:r>
              <a:rPr lang="en-US" sz="900" dirty="0">
                <a:latin typeface="Tahoma" pitchFamily="34" charset="0"/>
              </a:rPr>
              <a:t/>
            </a:r>
            <a:br>
              <a:rPr lang="en-US" sz="900" dirty="0">
                <a:latin typeface="Tahoma" pitchFamily="34" charset="0"/>
              </a:rPr>
            </a:br>
            <a:r>
              <a:rPr lang="en-US" sz="900" dirty="0" smtClean="0">
                <a:latin typeface="Tahoma" pitchFamily="34" charset="0"/>
              </a:rPr>
              <a:t>ME751</a:t>
            </a:r>
            <a:r>
              <a:rPr lang="en-US" sz="900" dirty="0">
                <a:latin typeface="Tahoma" pitchFamily="34" charset="0"/>
              </a:rPr>
              <a:t>, UW-Madison</a:t>
            </a:r>
          </a:p>
        </p:txBody>
      </p:sp>
      <p:sp>
        <p:nvSpPr>
          <p:cNvPr id="6" name="Rectangle 5"/>
          <p:cNvSpPr/>
          <p:nvPr/>
        </p:nvSpPr>
        <p:spPr>
          <a:xfrm>
            <a:off x="5181600" y="6181636"/>
            <a:ext cx="3886200" cy="430887"/>
          </a:xfrm>
          <a:prstGeom prst="rect">
            <a:avLst/>
          </a:prstGeom>
        </p:spPr>
        <p:txBody>
          <a:bodyPr wrap="square">
            <a:spAutoFit/>
          </a:bodyPr>
          <a:lstStyle/>
          <a:p>
            <a:r>
              <a:rPr lang="en-US" sz="1100" dirty="0" smtClean="0"/>
              <a:t>“</a:t>
            </a:r>
            <a:r>
              <a:rPr lang="en-US" sz="1100" dirty="0" smtClean="0"/>
              <a:t>Action speaks louder than words but not nearly as often</a:t>
            </a:r>
            <a:r>
              <a:rPr lang="en-US" sz="1100" dirty="0" smtClean="0"/>
              <a:t>.</a:t>
            </a:r>
            <a:r>
              <a:rPr lang="en-US" sz="1100" dirty="0" smtClean="0"/>
              <a:t>.”</a:t>
            </a:r>
            <a:endParaRPr lang="en-US" sz="1100" dirty="0" smtClean="0"/>
          </a:p>
          <a:p>
            <a:r>
              <a:rPr lang="en-US" sz="1100" dirty="0" smtClean="0"/>
              <a:t>Mark Twain</a:t>
            </a:r>
            <a:endParaRPr lang="en-US" sz="11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P_tmp.png"/>
          <p:cNvPicPr>
            <a:picLocks noChangeAspect="1"/>
          </p:cNvPicPr>
          <p:nvPr>
            <p:custDataLst>
              <p:tags r:id="rId1"/>
            </p:custDataLst>
          </p:nvPr>
        </p:nvPicPr>
        <p:blipFill>
          <a:blip r:embed="rId4" cstate="print"/>
          <a:stretch>
            <a:fillRect/>
          </a:stretch>
        </p:blipFill>
        <p:spPr bwMode="auto">
          <a:xfrm>
            <a:off x="301878" y="1524000"/>
            <a:ext cx="8385285" cy="5197276"/>
          </a:xfrm>
          <a:prstGeom prst="rect">
            <a:avLst/>
          </a:prstGeom>
          <a:noFill/>
          <a:ln/>
          <a:effectLst/>
        </p:spPr>
      </p:pic>
      <p:sp>
        <p:nvSpPr>
          <p:cNvPr id="2" name="Title 1"/>
          <p:cNvSpPr>
            <a:spLocks noGrp="1"/>
          </p:cNvSpPr>
          <p:nvPr>
            <p:ph type="title"/>
          </p:nvPr>
        </p:nvSpPr>
        <p:spPr>
          <a:xfrm>
            <a:off x="76200" y="152400"/>
            <a:ext cx="7772400" cy="1066800"/>
          </a:xfrm>
        </p:spPr>
        <p:txBody>
          <a:bodyPr/>
          <a:lstStyle/>
          <a:p>
            <a:r>
              <a:rPr lang="en-US" sz="3200" dirty="0" smtClean="0"/>
              <a:t>Dynamics in the Absence of Constraints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10</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P_tmp.png"/>
          <p:cNvPicPr>
            <a:picLocks noChangeAspect="1"/>
          </p:cNvPicPr>
          <p:nvPr>
            <p:custDataLst>
              <p:tags r:id="rId1"/>
            </p:custDataLst>
          </p:nvPr>
        </p:nvPicPr>
        <p:blipFill>
          <a:blip r:embed="rId4" cstate="print"/>
          <a:stretch>
            <a:fillRect/>
          </a:stretch>
        </p:blipFill>
        <p:spPr bwMode="auto">
          <a:xfrm>
            <a:off x="307762" y="2057400"/>
            <a:ext cx="8607462" cy="4423724"/>
          </a:xfrm>
          <a:prstGeom prst="rect">
            <a:avLst/>
          </a:prstGeom>
          <a:noFill/>
          <a:ln/>
          <a:effectLst/>
        </p:spPr>
      </p:pic>
      <p:sp>
        <p:nvSpPr>
          <p:cNvPr id="2" name="Title 1"/>
          <p:cNvSpPr>
            <a:spLocks noGrp="1"/>
          </p:cNvSpPr>
          <p:nvPr>
            <p:ph type="title"/>
          </p:nvPr>
        </p:nvSpPr>
        <p:spPr>
          <a:xfrm>
            <a:off x="304800" y="381000"/>
            <a:ext cx="7543800" cy="838200"/>
          </a:xfrm>
        </p:spPr>
        <p:txBody>
          <a:bodyPr/>
          <a:lstStyle/>
          <a:p>
            <a:r>
              <a:rPr lang="en-US" sz="3200" dirty="0" smtClean="0"/>
              <a:t>Comments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11</a:t>
            </a:fld>
            <a:endParaRPr lang="en-US"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3200"/>
            <a:ext cx="6324600" cy="1295400"/>
          </a:xfrm>
        </p:spPr>
        <p:txBody>
          <a:bodyPr/>
          <a:lstStyle/>
          <a:p>
            <a:pPr algn="ctr"/>
            <a:r>
              <a:rPr lang="en-US" dirty="0" smtClean="0"/>
              <a:t> Discussion on Applied </a:t>
            </a:r>
            <a:br>
              <a:rPr lang="en-US" dirty="0" smtClean="0"/>
            </a:br>
            <a:r>
              <a:rPr lang="en-US" dirty="0" smtClean="0"/>
              <a:t>Forces and Torques</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304800" y="1752600"/>
            <a:ext cx="8257985" cy="4922780"/>
          </a:xfrm>
          <a:prstGeom prst="rect">
            <a:avLst/>
          </a:prstGeom>
          <a:noFill/>
          <a:ln/>
          <a:effectLst/>
        </p:spPr>
      </p:pic>
      <p:sp>
        <p:nvSpPr>
          <p:cNvPr id="2" name="Title 1"/>
          <p:cNvSpPr>
            <a:spLocks noGrp="1"/>
          </p:cNvSpPr>
          <p:nvPr>
            <p:ph type="title"/>
          </p:nvPr>
        </p:nvSpPr>
        <p:spPr>
          <a:xfrm>
            <a:off x="76200" y="228600"/>
            <a:ext cx="7772400" cy="960438"/>
          </a:xfrm>
        </p:spPr>
        <p:txBody>
          <a:bodyPr/>
          <a:lstStyle/>
          <a:p>
            <a:r>
              <a:rPr lang="en-US" sz="2800" dirty="0" smtClean="0"/>
              <a:t>Virtual Work: </a:t>
            </a:r>
            <a:br>
              <a:rPr lang="en-US" sz="2800" dirty="0" smtClean="0"/>
            </a:br>
            <a:r>
              <a:rPr lang="en-US" sz="2800" dirty="0" smtClean="0"/>
              <a:t>Contribution of concentrated forces/torques</a:t>
            </a:r>
            <a:endParaRPr lang="en-US" sz="28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13</a:t>
            </a:fld>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228600" y="106363"/>
            <a:ext cx="7467600" cy="960437"/>
          </a:xfrm>
        </p:spPr>
        <p:txBody>
          <a:bodyPr/>
          <a:lstStyle/>
          <a:p>
            <a:pPr eaLnBrk="1" hangingPunct="1"/>
            <a:r>
              <a:rPr lang="en-US" sz="3500" dirty="0" smtClean="0"/>
              <a:t>Concentrated Forces: TSDA</a:t>
            </a:r>
            <a:br>
              <a:rPr lang="en-US" sz="3500" dirty="0" smtClean="0"/>
            </a:br>
            <a:r>
              <a:rPr lang="en-US" sz="2300" dirty="0" smtClean="0"/>
              <a:t>(Translational Spring-Damper-Actuator) – pp.445</a:t>
            </a:r>
          </a:p>
        </p:txBody>
      </p:sp>
      <p:sp>
        <p:nvSpPr>
          <p:cNvPr id="361475" name="Rectangle 3"/>
          <p:cNvSpPr>
            <a:spLocks noGrp="1" noChangeArrowheads="1"/>
          </p:cNvSpPr>
          <p:nvPr>
            <p:ph type="body" idx="1"/>
          </p:nvPr>
        </p:nvSpPr>
        <p:spPr>
          <a:xfrm>
            <a:off x="381000" y="1219200"/>
            <a:ext cx="7391400" cy="990600"/>
          </a:xfrm>
        </p:spPr>
        <p:txBody>
          <a:bodyPr/>
          <a:lstStyle/>
          <a:p>
            <a:pPr eaLnBrk="1" hangingPunct="1"/>
            <a:r>
              <a:rPr lang="en-US" sz="2000" smtClean="0"/>
              <a:t>Setup: You have a translational spring-damper-actuator acting between point P</a:t>
            </a:r>
            <a:r>
              <a:rPr lang="en-US" sz="2000" baseline="-25000" smtClean="0"/>
              <a:t>i</a:t>
            </a:r>
            <a:r>
              <a:rPr lang="en-US" sz="2000" smtClean="0"/>
              <a:t> on body i, and P</a:t>
            </a:r>
            <a:r>
              <a:rPr lang="en-US" sz="2000" baseline="-25000" smtClean="0"/>
              <a:t>j</a:t>
            </a:r>
            <a:r>
              <a:rPr lang="en-US" sz="2000" smtClean="0"/>
              <a:t> on body j</a:t>
            </a:r>
          </a:p>
        </p:txBody>
      </p:sp>
      <p:sp>
        <p:nvSpPr>
          <p:cNvPr id="361478" name="Rectangle 6"/>
          <p:cNvSpPr>
            <a:spLocks noChangeArrowheads="1"/>
          </p:cNvSpPr>
          <p:nvPr/>
        </p:nvSpPr>
        <p:spPr bwMode="auto">
          <a:xfrm>
            <a:off x="5334000" y="2514600"/>
            <a:ext cx="3733800" cy="274320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pPr>
            <a:r>
              <a:rPr lang="en-US" dirty="0"/>
              <a:t>Translational spring, stiffness k</a:t>
            </a:r>
          </a:p>
          <a:p>
            <a:pPr marL="692150" lvl="1" indent="-347663">
              <a:spcBef>
                <a:spcPct val="20000"/>
              </a:spcBef>
              <a:buClr>
                <a:schemeClr val="accent2"/>
              </a:buClr>
              <a:buSzPct val="70000"/>
              <a:buFont typeface="Wingdings" pitchFamily="2" charset="2"/>
              <a:buChar char="l"/>
            </a:pPr>
            <a:r>
              <a:rPr lang="en-US" sz="1600" dirty="0"/>
              <a:t>Zero stress length (given): </a:t>
            </a:r>
            <a:r>
              <a:rPr lang="en-US" sz="1600" i="1" dirty="0"/>
              <a:t>l</a:t>
            </a:r>
            <a:r>
              <a:rPr lang="en-US" sz="1600" baseline="-25000" dirty="0"/>
              <a:t>0</a:t>
            </a:r>
            <a:endParaRPr lang="en-US" sz="1600" dirty="0"/>
          </a:p>
          <a:p>
            <a:pPr marL="692150" lvl="1" indent="-347663">
              <a:spcBef>
                <a:spcPct val="20000"/>
              </a:spcBef>
              <a:buClr>
                <a:schemeClr val="accent2"/>
              </a:buClr>
              <a:buSzPct val="70000"/>
              <a:buFont typeface="Wingdings" pitchFamily="2" charset="2"/>
              <a:buChar char="l"/>
            </a:pPr>
            <a:endParaRPr lang="en-US" sz="1600" dirty="0"/>
          </a:p>
          <a:p>
            <a:pPr marL="342900" indent="-342900">
              <a:spcBef>
                <a:spcPct val="20000"/>
              </a:spcBef>
              <a:buClr>
                <a:schemeClr val="tx2"/>
              </a:buClr>
              <a:buSzPct val="70000"/>
              <a:buFont typeface="Wingdings" pitchFamily="2" charset="2"/>
              <a:buChar char="l"/>
            </a:pPr>
            <a:r>
              <a:rPr lang="en-US" dirty="0"/>
              <a:t>Translational damper, coefficient c</a:t>
            </a:r>
          </a:p>
          <a:p>
            <a:pPr marL="342900" indent="-342900">
              <a:spcBef>
                <a:spcPct val="20000"/>
              </a:spcBef>
              <a:buClr>
                <a:schemeClr val="tx2"/>
              </a:buClr>
              <a:buSzPct val="70000"/>
              <a:buFont typeface="Wingdings" pitchFamily="2" charset="2"/>
              <a:buChar char="l"/>
            </a:pPr>
            <a:endParaRPr lang="en-US" dirty="0"/>
          </a:p>
          <a:p>
            <a:pPr marL="342900" indent="-342900">
              <a:spcBef>
                <a:spcPct val="20000"/>
              </a:spcBef>
              <a:buClr>
                <a:schemeClr val="tx2"/>
              </a:buClr>
              <a:buSzPct val="70000"/>
              <a:buFont typeface="Wingdings" pitchFamily="2" charset="2"/>
              <a:buChar char="l"/>
            </a:pPr>
            <a:r>
              <a:rPr lang="en-US" dirty="0"/>
              <a:t>Actuator (hydraulic, electric, etc.) – symbol used “h”</a:t>
            </a:r>
          </a:p>
        </p:txBody>
      </p:sp>
      <p:sp>
        <p:nvSpPr>
          <p:cNvPr id="8" name="Slide Number Placeholder 6"/>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14</a:t>
            </a:fld>
            <a:endParaRPr lang="en-US" altLang="en-US"/>
          </a:p>
        </p:txBody>
      </p:sp>
      <p:graphicFrame>
        <p:nvGraphicFramePr>
          <p:cNvPr id="237570" name="Object 2"/>
          <p:cNvGraphicFramePr>
            <a:graphicFrameLocks noChangeAspect="1"/>
          </p:cNvGraphicFramePr>
          <p:nvPr/>
        </p:nvGraphicFramePr>
        <p:xfrm>
          <a:off x="76200" y="2451300"/>
          <a:ext cx="5181600" cy="4330500"/>
        </p:xfrm>
        <a:graphic>
          <a:graphicData uri="http://schemas.openxmlformats.org/presentationml/2006/ole">
            <p:oleObj spid="_x0000_s237570" name="Visio" r:id="rId4" imgW="5044674" imgH="4217142" progId="Visio.Drawing.11">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333812" y="2209800"/>
            <a:ext cx="8611856" cy="3962842"/>
          </a:xfrm>
          <a:prstGeom prst="rect">
            <a:avLst/>
          </a:prstGeom>
          <a:noFill/>
          <a:ln/>
          <a:effectLst/>
        </p:spPr>
      </p:pic>
      <p:sp>
        <p:nvSpPr>
          <p:cNvPr id="2" name="Title 1"/>
          <p:cNvSpPr>
            <a:spLocks noGrp="1"/>
          </p:cNvSpPr>
          <p:nvPr>
            <p:ph type="title"/>
          </p:nvPr>
        </p:nvSpPr>
        <p:spPr>
          <a:xfrm>
            <a:off x="76200" y="304800"/>
            <a:ext cx="7772400" cy="884238"/>
          </a:xfrm>
        </p:spPr>
        <p:txBody>
          <a:bodyPr/>
          <a:lstStyle/>
          <a:p>
            <a:r>
              <a:rPr lang="en-US" dirty="0" smtClean="0"/>
              <a:t>Concentrated Forces: TSDA</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15</a:t>
            </a:fld>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333812" y="2209800"/>
            <a:ext cx="8611856" cy="4198237"/>
          </a:xfrm>
          <a:prstGeom prst="rect">
            <a:avLst/>
          </a:prstGeom>
          <a:noFill/>
          <a:ln/>
          <a:effectLst/>
        </p:spPr>
      </p:pic>
      <p:sp>
        <p:nvSpPr>
          <p:cNvPr id="2" name="Title 1"/>
          <p:cNvSpPr>
            <a:spLocks noGrp="1"/>
          </p:cNvSpPr>
          <p:nvPr>
            <p:ph type="title"/>
          </p:nvPr>
        </p:nvSpPr>
        <p:spPr>
          <a:xfrm>
            <a:off x="76200" y="228600"/>
            <a:ext cx="7772400" cy="960438"/>
          </a:xfrm>
        </p:spPr>
        <p:txBody>
          <a:bodyPr/>
          <a:lstStyle/>
          <a:p>
            <a:r>
              <a:rPr lang="en-US" dirty="0" smtClean="0"/>
              <a:t>Concentrated Forces: TSDA</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16</a:t>
            </a:fld>
            <a:endParaRPr lang="en-US"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380822" y="1600200"/>
            <a:ext cx="8215786" cy="5143141"/>
          </a:xfrm>
          <a:prstGeom prst="rect">
            <a:avLst/>
          </a:prstGeom>
          <a:noFill/>
          <a:ln/>
          <a:effectLst/>
        </p:spPr>
      </p:pic>
      <p:sp>
        <p:nvSpPr>
          <p:cNvPr id="2" name="Title 1"/>
          <p:cNvSpPr>
            <a:spLocks noGrp="1"/>
          </p:cNvSpPr>
          <p:nvPr>
            <p:ph type="title"/>
          </p:nvPr>
        </p:nvSpPr>
        <p:spPr>
          <a:xfrm>
            <a:off x="76200" y="228600"/>
            <a:ext cx="7772400" cy="808038"/>
          </a:xfrm>
        </p:spPr>
        <p:txBody>
          <a:bodyPr/>
          <a:lstStyle/>
          <a:p>
            <a:r>
              <a:rPr lang="en-US" dirty="0" smtClean="0"/>
              <a:t>Concentrated Forces: TSDA</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17</a:t>
            </a:fld>
            <a:endParaRPr lang="en-US"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2" name="Rectangle 3"/>
          <p:cNvSpPr>
            <a:spLocks noGrp="1" noChangeArrowheads="1"/>
          </p:cNvSpPr>
          <p:nvPr>
            <p:ph type="title"/>
          </p:nvPr>
        </p:nvSpPr>
        <p:spPr>
          <a:xfrm>
            <a:off x="228600" y="152400"/>
            <a:ext cx="7772400" cy="838200"/>
          </a:xfrm>
        </p:spPr>
        <p:txBody>
          <a:bodyPr/>
          <a:lstStyle/>
          <a:p>
            <a:pPr eaLnBrk="1" hangingPunct="1"/>
            <a:r>
              <a:rPr lang="en-US" dirty="0" smtClean="0"/>
              <a:t>Concentrated Torques: RSDA</a:t>
            </a:r>
            <a:br>
              <a:rPr lang="en-US" dirty="0" smtClean="0"/>
            </a:br>
            <a:r>
              <a:rPr lang="en-US" sz="2000" dirty="0" smtClean="0"/>
              <a:t>(Rotational Spring-Damper-Actuator) – pp.448</a:t>
            </a:r>
            <a:endParaRPr lang="en-US" sz="2400" dirty="0" smtClean="0"/>
          </a:p>
        </p:txBody>
      </p:sp>
      <p:sp>
        <p:nvSpPr>
          <p:cNvPr id="42005" name="Rectangle 21"/>
          <p:cNvSpPr>
            <a:spLocks noChangeArrowheads="1"/>
          </p:cNvSpPr>
          <p:nvPr/>
        </p:nvSpPr>
        <p:spPr bwMode="auto">
          <a:xfrm>
            <a:off x="152400" y="4419600"/>
            <a:ext cx="4343400" cy="228600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pPr>
            <a:r>
              <a:rPr lang="en-US" dirty="0"/>
              <a:t>Rotational spring, stiffness k</a:t>
            </a:r>
          </a:p>
          <a:p>
            <a:pPr marL="692150" lvl="1" indent="-347663">
              <a:spcBef>
                <a:spcPct val="20000"/>
              </a:spcBef>
              <a:buClr>
                <a:schemeClr val="accent2"/>
              </a:buClr>
              <a:buSzPct val="70000"/>
              <a:buFont typeface="Wingdings" pitchFamily="2" charset="2"/>
              <a:buChar char="l"/>
            </a:pPr>
            <a:endParaRPr lang="en-US" sz="1600" dirty="0"/>
          </a:p>
          <a:p>
            <a:pPr marL="342900" indent="-342900">
              <a:spcBef>
                <a:spcPct val="20000"/>
              </a:spcBef>
              <a:buClr>
                <a:schemeClr val="tx2"/>
              </a:buClr>
              <a:buSzPct val="70000"/>
              <a:buFont typeface="Wingdings" pitchFamily="2" charset="2"/>
              <a:buChar char="l"/>
            </a:pPr>
            <a:r>
              <a:rPr lang="en-US" dirty="0"/>
              <a:t>Rotational damper, coefficient c</a:t>
            </a:r>
          </a:p>
          <a:p>
            <a:pPr marL="342900" indent="-342900">
              <a:spcBef>
                <a:spcPct val="20000"/>
              </a:spcBef>
              <a:buClr>
                <a:schemeClr val="tx2"/>
              </a:buClr>
              <a:buSzPct val="70000"/>
              <a:buFont typeface="Wingdings" pitchFamily="2" charset="2"/>
              <a:buChar char="l"/>
            </a:pPr>
            <a:endParaRPr lang="en-US" dirty="0"/>
          </a:p>
          <a:p>
            <a:pPr marL="342900" indent="-342900">
              <a:spcBef>
                <a:spcPct val="20000"/>
              </a:spcBef>
              <a:buClr>
                <a:schemeClr val="tx2"/>
              </a:buClr>
              <a:buSzPct val="70000"/>
              <a:buFont typeface="Wingdings" pitchFamily="2" charset="2"/>
              <a:buChar char="l"/>
            </a:pPr>
            <a:r>
              <a:rPr lang="en-US" dirty="0"/>
              <a:t>Actuator (hydraulic, electric, etc.) – symbol used “h”</a:t>
            </a:r>
          </a:p>
        </p:txBody>
      </p:sp>
      <p:sp>
        <p:nvSpPr>
          <p:cNvPr id="42006" name="Rectangle 22"/>
          <p:cNvSpPr>
            <a:spLocks noGrp="1" noChangeArrowheads="1"/>
          </p:cNvSpPr>
          <p:nvPr>
            <p:ph type="body" idx="1"/>
          </p:nvPr>
        </p:nvSpPr>
        <p:spPr>
          <a:xfrm>
            <a:off x="304800" y="1295400"/>
            <a:ext cx="4114800" cy="2286000"/>
          </a:xfrm>
          <a:noFill/>
        </p:spPr>
        <p:txBody>
          <a:bodyPr/>
          <a:lstStyle/>
          <a:p>
            <a:pPr eaLnBrk="1" hangingPunct="1"/>
            <a:r>
              <a:rPr lang="en-US" sz="2200" smtClean="0"/>
              <a:t>Setup: You have a rotational spring-damper-actuator acting between two lines, each line rigidly attached to one of the bodies (dashed lines in figure)</a:t>
            </a:r>
          </a:p>
        </p:txBody>
      </p:sp>
      <p:sp>
        <p:nvSpPr>
          <p:cNvPr id="26" name="Slide Number Placeholder 24"/>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18</a:t>
            </a:fld>
            <a:endParaRPr lang="en-US" altLang="en-US" dirty="0"/>
          </a:p>
        </p:txBody>
      </p:sp>
      <p:graphicFrame>
        <p:nvGraphicFramePr>
          <p:cNvPr id="229394" name="Object 18"/>
          <p:cNvGraphicFramePr>
            <a:graphicFrameLocks noChangeAspect="1"/>
          </p:cNvGraphicFramePr>
          <p:nvPr/>
        </p:nvGraphicFramePr>
        <p:xfrm>
          <a:off x="4191000" y="1219200"/>
          <a:ext cx="4773191" cy="5410200"/>
        </p:xfrm>
        <a:graphic>
          <a:graphicData uri="http://schemas.openxmlformats.org/presentationml/2006/ole">
            <p:oleObj spid="_x0000_s229394" name="Visio" r:id="rId4" imgW="5187110" imgH="5878537" progId="Visio.Drawing.11">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P_tmp.png"/>
          <p:cNvPicPr>
            <a:picLocks noChangeAspect="1"/>
          </p:cNvPicPr>
          <p:nvPr>
            <p:custDataLst>
              <p:tags r:id="rId1"/>
            </p:custDataLst>
          </p:nvPr>
        </p:nvPicPr>
        <p:blipFill>
          <a:blip r:embed="rId4" cstate="print"/>
          <a:stretch>
            <a:fillRect/>
          </a:stretch>
        </p:blipFill>
        <p:spPr bwMode="auto">
          <a:xfrm>
            <a:off x="239609" y="2131662"/>
            <a:ext cx="8651587" cy="4421538"/>
          </a:xfrm>
          <a:prstGeom prst="rect">
            <a:avLst/>
          </a:prstGeom>
          <a:noFill/>
          <a:ln/>
          <a:effectLst/>
        </p:spPr>
      </p:pic>
      <p:sp>
        <p:nvSpPr>
          <p:cNvPr id="2" name="Title 1"/>
          <p:cNvSpPr>
            <a:spLocks noGrp="1"/>
          </p:cNvSpPr>
          <p:nvPr>
            <p:ph type="title"/>
          </p:nvPr>
        </p:nvSpPr>
        <p:spPr>
          <a:xfrm>
            <a:off x="76200" y="228600"/>
            <a:ext cx="7772400" cy="960438"/>
          </a:xfrm>
        </p:spPr>
        <p:txBody>
          <a:bodyPr/>
          <a:lstStyle/>
          <a:p>
            <a:r>
              <a:rPr lang="en-US" sz="2800" dirty="0" smtClean="0"/>
              <a:t>Virtual Work: </a:t>
            </a:r>
            <a:br>
              <a:rPr lang="en-US" sz="2800" dirty="0" smtClean="0"/>
            </a:br>
            <a:r>
              <a:rPr lang="en-US" sz="2800" dirty="0" smtClean="0"/>
              <a:t>Contribution of the active forces/torques</a:t>
            </a:r>
            <a:endParaRPr lang="en-US" sz="28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19</a:t>
            </a:fld>
            <a:endParaRPr lang="en-US"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28600" y="152400"/>
            <a:ext cx="7543800" cy="682844"/>
          </a:xfrm>
        </p:spPr>
        <p:txBody>
          <a:bodyPr/>
          <a:lstStyle/>
          <a:p>
            <a:pPr eaLnBrk="1" hangingPunct="1"/>
            <a:r>
              <a:rPr lang="en-US" dirty="0" smtClean="0"/>
              <a:t>Before we get started…</a:t>
            </a:r>
          </a:p>
        </p:txBody>
      </p:sp>
      <p:sp>
        <p:nvSpPr>
          <p:cNvPr id="66563" name="Rectangle 3"/>
          <p:cNvSpPr>
            <a:spLocks noGrp="1" noChangeArrowheads="1"/>
          </p:cNvSpPr>
          <p:nvPr>
            <p:ph type="body" idx="1"/>
          </p:nvPr>
        </p:nvSpPr>
        <p:spPr>
          <a:xfrm>
            <a:off x="76200" y="1219200"/>
            <a:ext cx="8991600" cy="5562600"/>
          </a:xfrm>
        </p:spPr>
        <p:txBody>
          <a:bodyPr/>
          <a:lstStyle/>
          <a:p>
            <a:pPr eaLnBrk="1" hangingPunct="1"/>
            <a:r>
              <a:rPr lang="en-US" sz="1800" dirty="0" smtClean="0"/>
              <a:t>Last Time:</a:t>
            </a:r>
          </a:p>
          <a:p>
            <a:pPr lvl="1" eaLnBrk="1" hangingPunct="1"/>
            <a:r>
              <a:rPr lang="en-US" sz="1600" dirty="0" smtClean="0"/>
              <a:t>Learn how to obtain EOM for a 3D system: the </a:t>
            </a:r>
            <a:r>
              <a:rPr lang="en-US" sz="1600" b="1" dirty="0" smtClean="0"/>
              <a:t>r-p </a:t>
            </a:r>
            <a:r>
              <a:rPr lang="en-US" sz="1600" dirty="0" smtClean="0"/>
              <a:t>formulation</a:t>
            </a:r>
          </a:p>
          <a:p>
            <a:pPr lvl="1" eaLnBrk="1" hangingPunct="1"/>
            <a:endParaRPr lang="en-US" sz="1600" dirty="0" smtClean="0"/>
          </a:p>
          <a:p>
            <a:pPr eaLnBrk="1" hangingPunct="1"/>
            <a:r>
              <a:rPr lang="en-US" sz="1800" dirty="0" smtClean="0"/>
              <a:t>Today:</a:t>
            </a:r>
          </a:p>
          <a:p>
            <a:pPr lvl="1" eaLnBrk="1" hangingPunct="1"/>
            <a:r>
              <a:rPr lang="en-US" dirty="0" smtClean="0"/>
              <a:t>Super briefly talk about the EOM when using Euler </a:t>
            </a:r>
            <a:r>
              <a:rPr lang="en-US" u="sng" dirty="0" smtClean="0"/>
              <a:t>Angles</a:t>
            </a:r>
          </a:p>
          <a:p>
            <a:pPr lvl="1" eaLnBrk="1" hangingPunct="1"/>
            <a:r>
              <a:rPr lang="en-US" dirty="0" smtClean="0"/>
              <a:t>Discuss two classes of forces likely to be encountered in Engineering Apps</a:t>
            </a:r>
          </a:p>
          <a:p>
            <a:pPr lvl="1" eaLnBrk="1" hangingPunct="1"/>
            <a:r>
              <a:rPr lang="en-US" dirty="0" smtClean="0"/>
              <a:t>Inverse Dynamics Analysis</a:t>
            </a:r>
          </a:p>
          <a:p>
            <a:pPr lvl="1" eaLnBrk="1" hangingPunct="1"/>
            <a:r>
              <a:rPr lang="en-US" dirty="0" smtClean="0"/>
              <a:t>Equilibrium Analysis</a:t>
            </a:r>
          </a:p>
          <a:p>
            <a:pPr lvl="2" eaLnBrk="1" hangingPunct="1"/>
            <a:endParaRPr lang="en-US" dirty="0" smtClean="0"/>
          </a:p>
          <a:p>
            <a:pPr eaLnBrk="1" hangingPunct="1"/>
            <a:r>
              <a:rPr lang="en-US" sz="1800" dirty="0" smtClean="0"/>
              <a:t>Final Project:</a:t>
            </a:r>
          </a:p>
          <a:p>
            <a:pPr lvl="1" eaLnBrk="1" hangingPunct="1"/>
            <a:r>
              <a:rPr lang="en-US" sz="1600" dirty="0" smtClean="0"/>
              <a:t>Feedback: </a:t>
            </a:r>
            <a:r>
              <a:rPr lang="en-US" sz="1200" dirty="0" smtClean="0">
                <a:hlinkClick r:id="rId3"/>
              </a:rPr>
              <a:t>http://sbel.wisc.edu/Courses/ME751/2010/Documents/FinalProjectRelated/finalProjectProposals.pdf</a:t>
            </a:r>
            <a:r>
              <a:rPr lang="en-US" sz="1200" dirty="0" smtClean="0"/>
              <a:t> </a:t>
            </a:r>
            <a:endParaRPr lang="en-US" sz="1600" dirty="0" smtClean="0"/>
          </a:p>
          <a:p>
            <a:pPr lvl="1" eaLnBrk="1" hangingPunct="1"/>
            <a:r>
              <a:rPr lang="en-US" sz="1600" dirty="0" smtClean="0"/>
              <a:t>I need your final version of the proposal.  Some might have to modify first draft, some we’ll have to work a bit on the document</a:t>
            </a:r>
          </a:p>
          <a:p>
            <a:pPr lvl="2" eaLnBrk="1" hangingPunct="1"/>
            <a:r>
              <a:rPr lang="en-US" sz="1400" dirty="0" smtClean="0"/>
              <a:t>This is part of HW, will have to be turned in with the handwritten part of the HW on March 25</a:t>
            </a:r>
          </a:p>
          <a:p>
            <a:pPr lvl="2" eaLnBrk="1" hangingPunct="1"/>
            <a:r>
              <a:rPr lang="en-US" sz="1400" dirty="0" smtClean="0"/>
              <a:t>This version is what I’ll use to evaluate your work</a:t>
            </a:r>
          </a:p>
          <a:p>
            <a:pPr lvl="2" eaLnBrk="1" hangingPunct="1"/>
            <a:endParaRPr lang="en-US" sz="1400" dirty="0" smtClean="0"/>
          </a:p>
          <a:p>
            <a:pPr eaLnBrk="1" hangingPunct="1"/>
            <a:r>
              <a:rPr lang="en-US" sz="1800" dirty="0" smtClean="0"/>
              <a:t>HW due on Th, March 25 posted online</a:t>
            </a:r>
          </a:p>
          <a:p>
            <a:pPr lvl="1" eaLnBrk="1" hangingPunct="1"/>
            <a:r>
              <a:rPr lang="en-US" sz="1600" dirty="0" smtClean="0"/>
              <a:t>For the MATLAB part please email from now on your zipped files to Naresh (the TA)</a:t>
            </a:r>
          </a:p>
          <a:p>
            <a:pPr lvl="1" eaLnBrk="1" hangingPunct="1"/>
            <a:endParaRPr lang="en-US" sz="1400" dirty="0" smtClean="0"/>
          </a:p>
        </p:txBody>
      </p:sp>
      <p:sp>
        <p:nvSpPr>
          <p:cNvPr id="5" name="Slide Number Placeholder 4"/>
          <p:cNvSpPr>
            <a:spLocks noGrp="1"/>
          </p:cNvSpPr>
          <p:nvPr>
            <p:ph type="sldNum" sz="quarter" idx="12"/>
          </p:nvPr>
        </p:nvSpPr>
        <p:spPr/>
        <p:txBody>
          <a:bodyPr/>
          <a:lstStyle/>
          <a:p>
            <a:pPr>
              <a:defRPr/>
            </a:pPr>
            <a:fld id="{E96E52FC-A2BF-46C6-811F-6DA475FD4DE0}" type="slidenum">
              <a:rPr lang="en-US" altLang="en-US" smtClean="0"/>
              <a:pPr>
                <a:defRPr/>
              </a:pPr>
              <a:t>2</a:t>
            </a:fld>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381174" y="1905000"/>
            <a:ext cx="8040334" cy="4349653"/>
          </a:xfrm>
          <a:prstGeom prst="rect">
            <a:avLst/>
          </a:prstGeom>
          <a:noFill/>
          <a:ln/>
          <a:effectLst/>
        </p:spPr>
      </p:pic>
      <p:sp>
        <p:nvSpPr>
          <p:cNvPr id="2" name="Title 1"/>
          <p:cNvSpPr>
            <a:spLocks noGrp="1"/>
          </p:cNvSpPr>
          <p:nvPr>
            <p:ph type="title"/>
          </p:nvPr>
        </p:nvSpPr>
        <p:spPr>
          <a:xfrm>
            <a:off x="76200" y="228600"/>
            <a:ext cx="7772400" cy="960438"/>
          </a:xfrm>
        </p:spPr>
        <p:txBody>
          <a:bodyPr/>
          <a:lstStyle/>
          <a:p>
            <a:r>
              <a:rPr lang="en-US" dirty="0" smtClean="0"/>
              <a:t>Concentrated Torques: RSDA</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20</a:t>
            </a:fld>
            <a:endParaRPr lang="en-US"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380814" y="1676400"/>
            <a:ext cx="8215802" cy="5058620"/>
          </a:xfrm>
          <a:prstGeom prst="rect">
            <a:avLst/>
          </a:prstGeom>
          <a:noFill/>
          <a:ln/>
          <a:effectLst/>
        </p:spPr>
      </p:pic>
      <p:sp>
        <p:nvSpPr>
          <p:cNvPr id="2" name="Title 1"/>
          <p:cNvSpPr>
            <a:spLocks noGrp="1"/>
          </p:cNvSpPr>
          <p:nvPr>
            <p:ph type="title"/>
          </p:nvPr>
        </p:nvSpPr>
        <p:spPr>
          <a:xfrm>
            <a:off x="76200" y="228600"/>
            <a:ext cx="7772400" cy="960438"/>
          </a:xfrm>
        </p:spPr>
        <p:txBody>
          <a:bodyPr/>
          <a:lstStyle/>
          <a:p>
            <a:r>
              <a:rPr lang="en-US" dirty="0" smtClean="0"/>
              <a:t>Concentrated Torques: RSDA</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21</a:t>
            </a:fld>
            <a:endParaRPr lang="en-US"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457200" y="3048000"/>
            <a:ext cx="8305800" cy="1295400"/>
          </a:xfrm>
          <a:solidFill>
            <a:srgbClr val="FFCC00"/>
          </a:solidFill>
        </p:spPr>
        <p:txBody>
          <a:bodyPr/>
          <a:lstStyle/>
          <a:p>
            <a:pPr algn="ctr" eaLnBrk="1" hangingPunct="1"/>
            <a:r>
              <a:rPr lang="en-US" sz="3500" dirty="0" smtClean="0"/>
              <a:t>End EOM </a:t>
            </a:r>
            <a:br>
              <a:rPr lang="en-US" sz="3500" dirty="0" smtClean="0"/>
            </a:br>
            <a:r>
              <a:rPr lang="en-US" sz="3500" dirty="0" smtClean="0"/>
              <a:t>Beginning Inverse Dynamics Analysis</a:t>
            </a:r>
          </a:p>
        </p:txBody>
      </p:sp>
      <p:sp>
        <p:nvSpPr>
          <p:cNvPr id="5" name="Slide Number Placeholder 3"/>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22</a:t>
            </a:fld>
            <a:endParaRPr lang="en-US"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685800" y="304800"/>
            <a:ext cx="6858000" cy="914400"/>
          </a:xfrm>
        </p:spPr>
        <p:txBody>
          <a:bodyPr/>
          <a:lstStyle/>
          <a:p>
            <a:pPr eaLnBrk="1" hangingPunct="1"/>
            <a:r>
              <a:rPr lang="en-US" sz="1300" smtClean="0"/>
              <a:t>[New Topic]</a:t>
            </a:r>
            <a:br>
              <a:rPr lang="en-US" sz="1300" smtClean="0"/>
            </a:br>
            <a:r>
              <a:rPr lang="en-US" smtClean="0"/>
              <a:t>Inverse Dynamics: The idea</a:t>
            </a:r>
          </a:p>
        </p:txBody>
      </p:sp>
      <p:sp>
        <p:nvSpPr>
          <p:cNvPr id="443395" name="Rectangle 3"/>
          <p:cNvSpPr>
            <a:spLocks noGrp="1" noChangeArrowheads="1"/>
          </p:cNvSpPr>
          <p:nvPr>
            <p:ph type="body" idx="1"/>
          </p:nvPr>
        </p:nvSpPr>
        <p:spPr>
          <a:xfrm>
            <a:off x="381000" y="1719263"/>
            <a:ext cx="8305800" cy="4681537"/>
          </a:xfrm>
        </p:spPr>
        <p:txBody>
          <a:bodyPr/>
          <a:lstStyle/>
          <a:p>
            <a:pPr eaLnBrk="1" hangingPunct="1">
              <a:lnSpc>
                <a:spcPct val="90000"/>
              </a:lnSpc>
            </a:pPr>
            <a:r>
              <a:rPr lang="en-US" sz="1800" smtClean="0"/>
              <a:t>First of all, what does dynamics analysis mean?</a:t>
            </a:r>
          </a:p>
          <a:p>
            <a:pPr lvl="1" eaLnBrk="1" hangingPunct="1">
              <a:lnSpc>
                <a:spcPct val="90000"/>
              </a:lnSpc>
            </a:pPr>
            <a:r>
              <a:rPr lang="en-US" sz="1600" smtClean="0"/>
              <a:t>You apply some forces/torques on a mechanical system and look at how the configuration of the mechanism changes in time</a:t>
            </a:r>
          </a:p>
          <a:p>
            <a:pPr lvl="1" eaLnBrk="1" hangingPunct="1">
              <a:lnSpc>
                <a:spcPct val="90000"/>
              </a:lnSpc>
            </a:pPr>
            <a:r>
              <a:rPr lang="en-US" sz="1600" smtClean="0"/>
              <a:t>How it moves also depends on the ICs associated with that mechanical system</a:t>
            </a:r>
          </a:p>
          <a:p>
            <a:pPr lvl="1" eaLnBrk="1" hangingPunct="1">
              <a:lnSpc>
                <a:spcPct val="90000"/>
              </a:lnSpc>
            </a:pPr>
            <a:endParaRPr lang="en-US" sz="1600" smtClean="0"/>
          </a:p>
          <a:p>
            <a:pPr lvl="1" eaLnBrk="1" hangingPunct="1">
              <a:lnSpc>
                <a:spcPct val="90000"/>
              </a:lnSpc>
            </a:pPr>
            <a:endParaRPr lang="en-US" sz="1600" smtClean="0"/>
          </a:p>
          <a:p>
            <a:pPr eaLnBrk="1" hangingPunct="1">
              <a:lnSpc>
                <a:spcPct val="90000"/>
              </a:lnSpc>
            </a:pPr>
            <a:r>
              <a:rPr lang="en-US" sz="1800" smtClean="0"/>
              <a:t>In *inverse* dynamics, the situation is quite the opposite:</a:t>
            </a:r>
          </a:p>
          <a:p>
            <a:pPr lvl="1" eaLnBrk="1" hangingPunct="1">
              <a:lnSpc>
                <a:spcPct val="90000"/>
              </a:lnSpc>
            </a:pPr>
            <a:r>
              <a:rPr lang="en-US" sz="1600" smtClean="0"/>
              <a:t>You specify a motion of the mechanical system and you are interested in finding out the set of forces/torques that were actually  applied to the mechanical system to lead to this motion</a:t>
            </a:r>
          </a:p>
          <a:p>
            <a:pPr lvl="1" eaLnBrk="1" hangingPunct="1">
              <a:lnSpc>
                <a:spcPct val="90000"/>
              </a:lnSpc>
            </a:pPr>
            <a:endParaRPr lang="en-US" sz="1600" smtClean="0"/>
          </a:p>
          <a:p>
            <a:pPr lvl="1" eaLnBrk="1" hangingPunct="1">
              <a:lnSpc>
                <a:spcPct val="90000"/>
              </a:lnSpc>
            </a:pPr>
            <a:endParaRPr lang="en-US" sz="1600" smtClean="0"/>
          </a:p>
          <a:p>
            <a:pPr eaLnBrk="1" hangingPunct="1">
              <a:lnSpc>
                <a:spcPct val="90000"/>
              </a:lnSpc>
            </a:pPr>
            <a:r>
              <a:rPr lang="en-US" sz="1800" smtClean="0"/>
              <a:t>When is *inverse* dynamics useful?</a:t>
            </a:r>
          </a:p>
          <a:p>
            <a:pPr lvl="1" eaLnBrk="1" hangingPunct="1">
              <a:lnSpc>
                <a:spcPct val="90000"/>
              </a:lnSpc>
            </a:pPr>
            <a:r>
              <a:rPr lang="en-US" sz="1600" smtClean="0"/>
              <a:t>It’s useful in controls.  For instance in controlling the motion of a robot: you know how you want this robot to move, but you need to figure out what joint torques you should apply to make it move the way it should</a:t>
            </a:r>
          </a:p>
        </p:txBody>
      </p:sp>
      <p:sp>
        <p:nvSpPr>
          <p:cNvPr id="5" name="Slide Number Placeholder 4"/>
          <p:cNvSpPr>
            <a:spLocks noGrp="1"/>
          </p:cNvSpPr>
          <p:nvPr>
            <p:ph type="sldNum" sz="quarter" idx="12"/>
          </p:nvPr>
        </p:nvSpPr>
        <p:spPr>
          <a:xfrm>
            <a:off x="8229600" y="6400800"/>
            <a:ext cx="762000" cy="304800"/>
          </a:xfrm>
        </p:spPr>
        <p:txBody>
          <a:bodyPr/>
          <a:lstStyle/>
          <a:p>
            <a:pPr>
              <a:defRPr/>
            </a:pPr>
            <a:fld id="{E96E52FC-A2BF-46C6-811F-6DA475FD4DE0}" type="slidenum">
              <a:rPr lang="en-US" altLang="en-US" smtClean="0"/>
              <a:pPr>
                <a:defRPr/>
              </a:pPr>
              <a:t>23</a:t>
            </a:fld>
            <a:endParaRPr lang="en-US"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457200" y="258763"/>
            <a:ext cx="7543800" cy="808037"/>
          </a:xfrm>
        </p:spPr>
        <p:txBody>
          <a:bodyPr/>
          <a:lstStyle/>
          <a:p>
            <a:pPr eaLnBrk="1" hangingPunct="1"/>
            <a:r>
              <a:rPr lang="en-US" dirty="0" smtClean="0"/>
              <a:t>Inverse Dynamics: The Math</a:t>
            </a:r>
          </a:p>
        </p:txBody>
      </p:sp>
      <p:sp>
        <p:nvSpPr>
          <p:cNvPr id="444419" name="Rectangle 3"/>
          <p:cNvSpPr>
            <a:spLocks noGrp="1" noChangeArrowheads="1"/>
          </p:cNvSpPr>
          <p:nvPr>
            <p:ph type="body" idx="1"/>
          </p:nvPr>
        </p:nvSpPr>
        <p:spPr>
          <a:xfrm>
            <a:off x="76200" y="1524000"/>
            <a:ext cx="8991600" cy="5181600"/>
          </a:xfrm>
        </p:spPr>
        <p:txBody>
          <a:bodyPr/>
          <a:lstStyle/>
          <a:p>
            <a:pPr eaLnBrk="1" hangingPunct="1"/>
            <a:r>
              <a:rPr lang="en-US" sz="2000" dirty="0" smtClean="0"/>
              <a:t>When can one talk about Inverse Dynamics?</a:t>
            </a:r>
          </a:p>
          <a:p>
            <a:pPr lvl="1" eaLnBrk="1" hangingPunct="1"/>
            <a:r>
              <a:rPr lang="en-US" sz="1800" dirty="0" smtClean="0"/>
              <a:t>Given a mechanical system, a prerequisite for Inverse Dynamics is that the number of degrees of freedom associated with the system is </a:t>
            </a:r>
            <a:r>
              <a:rPr lang="en-US" sz="1800" b="1" dirty="0" smtClean="0"/>
              <a:t>zero</a:t>
            </a:r>
          </a:p>
          <a:p>
            <a:pPr lvl="2" eaLnBrk="1" hangingPunct="1"/>
            <a:r>
              <a:rPr lang="en-US" dirty="0" smtClean="0"/>
              <a:t>You have as many generalized coordinates as constraints (THIS IS KEY)</a:t>
            </a:r>
          </a:p>
          <a:p>
            <a:pPr lvl="1" eaLnBrk="1" hangingPunct="1"/>
            <a:r>
              <a:rPr lang="en-US" sz="1800" dirty="0" smtClean="0"/>
              <a:t>This effectively makes the problem a Kinematics problem.  Yet the analysis has a Dynamics component since you need to compute reaction forces</a:t>
            </a:r>
            <a:endParaRPr lang="en-US" sz="1500" dirty="0" smtClean="0"/>
          </a:p>
          <a:p>
            <a:pPr lvl="3" eaLnBrk="1" hangingPunct="1"/>
            <a:endParaRPr lang="en-US" sz="1500" dirty="0" smtClean="0"/>
          </a:p>
          <a:p>
            <a:pPr lvl="3" eaLnBrk="1" hangingPunct="1"/>
            <a:endParaRPr lang="en-US" sz="1500" dirty="0" smtClean="0"/>
          </a:p>
          <a:p>
            <a:pPr eaLnBrk="1" hangingPunct="1"/>
            <a:r>
              <a:rPr lang="en-US" dirty="0" smtClean="0"/>
              <a:t>The Process (3 step approach): </a:t>
            </a:r>
          </a:p>
          <a:p>
            <a:pPr lvl="1" eaLnBrk="1" hangingPunct="1"/>
            <a:r>
              <a:rPr lang="en-US" dirty="0" smtClean="0"/>
              <a:t>STEP 1: Solve for the accelerations using *exclusively* the set of constraints (the Kinematics part)</a:t>
            </a:r>
          </a:p>
          <a:p>
            <a:pPr lvl="1" eaLnBrk="1" hangingPunct="1"/>
            <a:r>
              <a:rPr lang="en-US" dirty="0" smtClean="0"/>
              <a:t>STEP 2: Computer next the Lagrange Multipliers using the Newton-Euler form of the EOM (the Dynamics part)</a:t>
            </a:r>
          </a:p>
          <a:p>
            <a:pPr lvl="1" eaLnBrk="1" hangingPunct="1"/>
            <a:r>
              <a:rPr lang="en-US" dirty="0" smtClean="0"/>
              <a:t>STEP 3: Once you have the Lagrange Multipliers, pick the ones associated with the very motions that you specified, and compute the reaction forces and/or torques you need to get the prescribed motion[s]</a:t>
            </a:r>
          </a:p>
          <a:p>
            <a:pPr lvl="4" eaLnBrk="1" hangingPunct="1"/>
            <a:endParaRPr lang="en-US" sz="1300" dirty="0" smtClean="0"/>
          </a:p>
          <a:p>
            <a:pPr lvl="1" eaLnBrk="1" hangingPunct="1"/>
            <a:endParaRPr lang="en-US" dirty="0" smtClean="0"/>
          </a:p>
        </p:txBody>
      </p:sp>
      <p:sp>
        <p:nvSpPr>
          <p:cNvPr id="8" name="Slide Number Placeholder 6"/>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24</a:t>
            </a:fld>
            <a:endParaRPr lang="en-US"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380457" y="2022225"/>
            <a:ext cx="8216514" cy="4005894"/>
          </a:xfrm>
          <a:prstGeom prst="rect">
            <a:avLst/>
          </a:prstGeom>
          <a:noFill/>
          <a:ln/>
          <a:effectLst/>
        </p:spPr>
      </p:pic>
      <p:sp>
        <p:nvSpPr>
          <p:cNvPr id="2" name="Title 1"/>
          <p:cNvSpPr>
            <a:spLocks noGrp="1"/>
          </p:cNvSpPr>
          <p:nvPr>
            <p:ph type="title"/>
          </p:nvPr>
        </p:nvSpPr>
        <p:spPr>
          <a:xfrm>
            <a:off x="76200" y="228600"/>
            <a:ext cx="7772400" cy="960438"/>
          </a:xfrm>
        </p:spPr>
        <p:txBody>
          <a:bodyPr/>
          <a:lstStyle/>
          <a:p>
            <a:r>
              <a:rPr lang="en-US" sz="3200" dirty="0" smtClean="0"/>
              <a:t>Inverse Dynamics: The Math</a:t>
            </a:r>
            <a:endParaRPr lang="en-US" sz="32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25</a:t>
            </a:fld>
            <a:endParaRPr lang="en-US"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304800" y="122238"/>
            <a:ext cx="6172200" cy="944562"/>
          </a:xfrm>
        </p:spPr>
        <p:txBody>
          <a:bodyPr/>
          <a:lstStyle/>
          <a:p>
            <a:pPr eaLnBrk="1" hangingPunct="1"/>
            <a:r>
              <a:rPr lang="en-US" sz="1900" dirty="0" smtClean="0"/>
              <a:t>[AO – ME451]</a:t>
            </a:r>
            <a:br>
              <a:rPr lang="en-US" sz="1900" dirty="0" smtClean="0"/>
            </a:br>
            <a:r>
              <a:rPr lang="en-US" sz="3500" dirty="0" smtClean="0"/>
              <a:t>Example: Inverse Dynamics</a:t>
            </a:r>
          </a:p>
        </p:txBody>
      </p:sp>
      <p:sp>
        <p:nvSpPr>
          <p:cNvPr id="61444" name="Rectangle 3"/>
          <p:cNvSpPr>
            <a:spLocks noGrp="1" noChangeArrowheads="1"/>
          </p:cNvSpPr>
          <p:nvPr>
            <p:ph type="body" idx="1"/>
          </p:nvPr>
        </p:nvSpPr>
        <p:spPr>
          <a:xfrm>
            <a:off x="228600" y="3556000"/>
            <a:ext cx="4419600" cy="566738"/>
          </a:xfrm>
        </p:spPr>
        <p:txBody>
          <a:bodyPr/>
          <a:lstStyle/>
          <a:p>
            <a:pPr eaLnBrk="1" hangingPunct="1">
              <a:lnSpc>
                <a:spcPct val="90000"/>
              </a:lnSpc>
            </a:pPr>
            <a:r>
              <a:rPr lang="en-US" sz="2000" smtClean="0"/>
              <a:t>Zero Tension Angle of the spring:</a:t>
            </a:r>
          </a:p>
        </p:txBody>
      </p:sp>
      <p:graphicFrame>
        <p:nvGraphicFramePr>
          <p:cNvPr id="61442" name="Object 9"/>
          <p:cNvGraphicFramePr>
            <a:graphicFrameLocks noChangeAspect="1"/>
          </p:cNvGraphicFramePr>
          <p:nvPr/>
        </p:nvGraphicFramePr>
        <p:xfrm>
          <a:off x="4876800" y="1514475"/>
          <a:ext cx="4089400" cy="3133725"/>
        </p:xfrm>
        <a:graphic>
          <a:graphicData uri="http://schemas.openxmlformats.org/presentationml/2006/ole">
            <p:oleObj spid="_x0000_s231426" name="Visio" r:id="rId6" imgW="4090182" imgH="3134282" progId="Visio.Drawing.11">
              <p:embed/>
            </p:oleObj>
          </a:graphicData>
        </a:graphic>
      </p:graphicFrame>
      <p:pic>
        <p:nvPicPr>
          <p:cNvPr id="61446" name="Picture 10" descr="TP_tmp"/>
          <p:cNvPicPr>
            <a:picLocks noChangeAspect="1" noChangeArrowheads="1"/>
          </p:cNvPicPr>
          <p:nvPr>
            <p:custDataLst>
              <p:tags r:id="rId2"/>
            </p:custDataLst>
          </p:nvPr>
        </p:nvPicPr>
        <p:blipFill>
          <a:blip r:embed="rId7" cstate="print"/>
          <a:srcRect/>
          <a:stretch>
            <a:fillRect/>
          </a:stretch>
        </p:blipFill>
        <p:spPr bwMode="auto">
          <a:xfrm>
            <a:off x="1905000" y="3987800"/>
            <a:ext cx="1041400" cy="279400"/>
          </a:xfrm>
          <a:prstGeom prst="rect">
            <a:avLst/>
          </a:prstGeom>
          <a:noFill/>
          <a:ln w="9525" algn="ctr">
            <a:noFill/>
            <a:miter lim="800000"/>
            <a:headEnd/>
            <a:tailEnd/>
          </a:ln>
        </p:spPr>
      </p:pic>
      <p:pic>
        <p:nvPicPr>
          <p:cNvPr id="61447" name="Picture 11" descr="TP_tmp"/>
          <p:cNvPicPr>
            <a:picLocks noChangeAspect="1" noChangeArrowheads="1"/>
          </p:cNvPicPr>
          <p:nvPr>
            <p:custDataLst>
              <p:tags r:id="rId3"/>
            </p:custDataLst>
          </p:nvPr>
        </p:nvPicPr>
        <p:blipFill>
          <a:blip r:embed="rId8" cstate="print"/>
          <a:srcRect/>
          <a:stretch>
            <a:fillRect/>
          </a:stretch>
        </p:blipFill>
        <p:spPr bwMode="auto">
          <a:xfrm>
            <a:off x="1295400" y="6070600"/>
            <a:ext cx="2514600" cy="482600"/>
          </a:xfrm>
          <a:prstGeom prst="rect">
            <a:avLst/>
          </a:prstGeom>
          <a:noFill/>
          <a:ln w="9525" algn="ctr">
            <a:noFill/>
            <a:miter lim="800000"/>
            <a:headEnd/>
            <a:tailEnd/>
          </a:ln>
        </p:spPr>
      </p:pic>
      <p:sp>
        <p:nvSpPr>
          <p:cNvPr id="61448" name="Rectangle 12"/>
          <p:cNvSpPr>
            <a:spLocks noChangeArrowheads="1"/>
          </p:cNvSpPr>
          <p:nvPr/>
        </p:nvSpPr>
        <p:spPr bwMode="auto">
          <a:xfrm>
            <a:off x="228600" y="4851400"/>
            <a:ext cx="4419600" cy="121920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pPr>
            <a:r>
              <a:rPr lang="en-US"/>
              <a:t>Compute torque that electrical motor applies to </a:t>
            </a:r>
            <a:r>
              <a:rPr lang="en-US" i="1"/>
              <a:t>open</a:t>
            </a:r>
            <a:r>
              <a:rPr lang="en-US"/>
              <a:t> handicapped door</a:t>
            </a:r>
          </a:p>
          <a:p>
            <a:pPr marL="692150" lvl="1" indent="-347663">
              <a:spcBef>
                <a:spcPct val="20000"/>
              </a:spcBef>
              <a:buClr>
                <a:schemeClr val="accent2"/>
              </a:buClr>
              <a:buSzPct val="70000"/>
              <a:buFont typeface="Wingdings" pitchFamily="2" charset="2"/>
              <a:buChar char="l"/>
            </a:pPr>
            <a:r>
              <a:rPr lang="en-US" sz="1600"/>
              <a:t>Apply motion for two seconds to open the door like </a:t>
            </a:r>
          </a:p>
        </p:txBody>
      </p:sp>
      <p:sp>
        <p:nvSpPr>
          <p:cNvPr id="61449" name="Rectangle 14"/>
          <p:cNvSpPr>
            <a:spLocks noChangeArrowheads="1"/>
          </p:cNvSpPr>
          <p:nvPr/>
        </p:nvSpPr>
        <p:spPr bwMode="auto">
          <a:xfrm>
            <a:off x="228600" y="1295400"/>
            <a:ext cx="4419600" cy="1752600"/>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Char char="l"/>
            </a:pPr>
            <a:r>
              <a:rPr lang="en-US" sz="2000"/>
              <a:t>Door Mass m = 30</a:t>
            </a:r>
          </a:p>
          <a:p>
            <a:pPr marL="342900" indent="-342900">
              <a:lnSpc>
                <a:spcPct val="90000"/>
              </a:lnSpc>
              <a:spcBef>
                <a:spcPct val="20000"/>
              </a:spcBef>
              <a:buClr>
                <a:schemeClr val="tx2"/>
              </a:buClr>
              <a:buSzPct val="70000"/>
              <a:buFont typeface="Wingdings" pitchFamily="2" charset="2"/>
              <a:buChar char="l"/>
            </a:pPr>
            <a:r>
              <a:rPr lang="en-US" sz="2000"/>
              <a:t>Mass Moment of Inertia J’ = 2.5</a:t>
            </a:r>
          </a:p>
          <a:p>
            <a:pPr marL="342900" indent="-342900">
              <a:lnSpc>
                <a:spcPct val="90000"/>
              </a:lnSpc>
              <a:spcBef>
                <a:spcPct val="20000"/>
              </a:spcBef>
              <a:buClr>
                <a:schemeClr val="tx2"/>
              </a:buClr>
              <a:buSzPct val="70000"/>
              <a:buFont typeface="Wingdings" pitchFamily="2" charset="2"/>
              <a:buChar char="l"/>
            </a:pPr>
            <a:r>
              <a:rPr lang="en-US" sz="2000"/>
              <a:t>Spring/damping coefficients:</a:t>
            </a:r>
          </a:p>
          <a:p>
            <a:pPr marL="342900" indent="-342900">
              <a:lnSpc>
                <a:spcPct val="90000"/>
              </a:lnSpc>
              <a:spcBef>
                <a:spcPct val="20000"/>
              </a:spcBef>
              <a:buClr>
                <a:schemeClr val="tx2"/>
              </a:buClr>
              <a:buSzPct val="70000"/>
              <a:buFont typeface="Wingdings" pitchFamily="2" charset="2"/>
              <a:buNone/>
            </a:pPr>
            <a:r>
              <a:rPr lang="en-US" sz="2000"/>
              <a:t>		K = 8		C = 1</a:t>
            </a:r>
          </a:p>
          <a:p>
            <a:pPr marL="342900" indent="-342900">
              <a:lnSpc>
                <a:spcPct val="90000"/>
              </a:lnSpc>
              <a:spcBef>
                <a:spcPct val="20000"/>
              </a:spcBef>
              <a:buClr>
                <a:schemeClr val="tx2"/>
              </a:buClr>
              <a:buSzPct val="70000"/>
              <a:buFont typeface="Wingdings" pitchFamily="2" charset="2"/>
              <a:buChar char="l"/>
            </a:pPr>
            <a:r>
              <a:rPr lang="en-US" sz="2000"/>
              <a:t>All units are SI.</a:t>
            </a:r>
          </a:p>
        </p:txBody>
      </p:sp>
      <p:sp>
        <p:nvSpPr>
          <p:cNvPr id="11" name="Slide Number Placeholder 9"/>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26</a:t>
            </a:fld>
            <a:endParaRPr lang="en-US"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685800" y="2895600"/>
            <a:ext cx="7620000" cy="1295400"/>
          </a:xfrm>
          <a:solidFill>
            <a:srgbClr val="FFCC00"/>
          </a:solidFill>
        </p:spPr>
        <p:txBody>
          <a:bodyPr/>
          <a:lstStyle/>
          <a:p>
            <a:pPr algn="ctr" eaLnBrk="1" hangingPunct="1"/>
            <a:r>
              <a:rPr lang="en-US" sz="3500" smtClean="0"/>
              <a:t>End Inverse Dynamics </a:t>
            </a:r>
            <a:br>
              <a:rPr lang="en-US" sz="3500" smtClean="0"/>
            </a:br>
            <a:r>
              <a:rPr lang="en-US" sz="3500" smtClean="0"/>
              <a:t>Beginning Equilibrium Analysis</a:t>
            </a:r>
          </a:p>
        </p:txBody>
      </p:sp>
      <p:sp>
        <p:nvSpPr>
          <p:cNvPr id="5" name="Slide Number Placeholder 3"/>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27</a:t>
            </a:fld>
            <a:endParaRPr lang="en-US"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457200" y="228600"/>
            <a:ext cx="7543800" cy="808038"/>
          </a:xfrm>
        </p:spPr>
        <p:txBody>
          <a:bodyPr/>
          <a:lstStyle/>
          <a:p>
            <a:pPr eaLnBrk="1" hangingPunct="1"/>
            <a:r>
              <a:rPr lang="en-US" sz="1300" smtClean="0"/>
              <a:t>[New Topic]</a:t>
            </a:r>
            <a:br>
              <a:rPr lang="en-US" sz="1300" smtClean="0"/>
            </a:br>
            <a:r>
              <a:rPr lang="en-US" sz="3500" smtClean="0"/>
              <a:t>Equilibrium Analysis: The Idea</a:t>
            </a:r>
          </a:p>
        </p:txBody>
      </p:sp>
      <p:sp>
        <p:nvSpPr>
          <p:cNvPr id="447491" name="Rectangle 3"/>
          <p:cNvSpPr>
            <a:spLocks noGrp="1" noChangeArrowheads="1"/>
          </p:cNvSpPr>
          <p:nvPr>
            <p:ph type="body" idx="1"/>
          </p:nvPr>
        </p:nvSpPr>
        <p:spPr>
          <a:xfrm>
            <a:off x="107950" y="2024063"/>
            <a:ext cx="8959850" cy="3690937"/>
          </a:xfrm>
        </p:spPr>
        <p:txBody>
          <a:bodyPr/>
          <a:lstStyle/>
          <a:p>
            <a:pPr eaLnBrk="1" hangingPunct="1">
              <a:lnSpc>
                <a:spcPct val="90000"/>
              </a:lnSpc>
            </a:pPr>
            <a:r>
              <a:rPr lang="en-US" sz="2000" dirty="0" smtClean="0"/>
              <a:t>A mechanical system is in equilibrium if the system is at rest, with zero acceleration</a:t>
            </a:r>
          </a:p>
          <a:p>
            <a:pPr eaLnBrk="1" hangingPunct="1">
              <a:lnSpc>
                <a:spcPct val="90000"/>
              </a:lnSpc>
            </a:pPr>
            <a:endParaRPr lang="en-US" sz="2000" dirty="0" smtClean="0"/>
          </a:p>
          <a:p>
            <a:pPr eaLnBrk="1" hangingPunct="1">
              <a:lnSpc>
                <a:spcPct val="90000"/>
              </a:lnSpc>
            </a:pPr>
            <a:r>
              <a:rPr lang="en-US" sz="2000" dirty="0" smtClean="0"/>
              <a:t>So what does it take to be in this state of equilibrium?</a:t>
            </a:r>
          </a:p>
          <a:p>
            <a:pPr lvl="1" eaLnBrk="1" hangingPunct="1">
              <a:lnSpc>
                <a:spcPct val="90000"/>
              </a:lnSpc>
            </a:pPr>
            <a:r>
              <a:rPr lang="en-US" sz="1800" dirty="0" smtClean="0"/>
              <a:t>You need to be in a certain configuration </a:t>
            </a:r>
            <a:r>
              <a:rPr lang="en-US" sz="1800" b="1" dirty="0" smtClean="0"/>
              <a:t>q</a:t>
            </a:r>
            <a:endParaRPr lang="en-US" sz="1800" dirty="0" smtClean="0"/>
          </a:p>
          <a:p>
            <a:pPr lvl="1" eaLnBrk="1" hangingPunct="1">
              <a:lnSpc>
                <a:spcPct val="90000"/>
              </a:lnSpc>
            </a:pPr>
            <a:r>
              <a:rPr lang="en-US" sz="1800" dirty="0" smtClean="0"/>
              <a:t>The reaction forces; that is, Lagrange Multipliers, should assume certain values</a:t>
            </a:r>
          </a:p>
          <a:p>
            <a:pPr lvl="1" eaLnBrk="1" hangingPunct="1">
              <a:lnSpc>
                <a:spcPct val="90000"/>
              </a:lnSpc>
            </a:pPr>
            <a:endParaRPr lang="en-US" dirty="0" smtClean="0"/>
          </a:p>
          <a:p>
            <a:pPr eaLnBrk="1" hangingPunct="1">
              <a:lnSpc>
                <a:spcPct val="90000"/>
              </a:lnSpc>
            </a:pPr>
            <a:r>
              <a:rPr lang="en-US" sz="2000" dirty="0" smtClean="0"/>
              <a:t>As before, it doesn’t matter what formulation you use, in what follows we will demonstrate the approach using the r-p formulation</a:t>
            </a:r>
          </a:p>
          <a:p>
            <a:pPr eaLnBrk="1" hangingPunct="1">
              <a:lnSpc>
                <a:spcPct val="90000"/>
              </a:lnSpc>
            </a:pPr>
            <a:endParaRPr lang="en-US" dirty="0" smtClean="0"/>
          </a:p>
          <a:p>
            <a:pPr eaLnBrk="1" hangingPunct="1">
              <a:lnSpc>
                <a:spcPct val="90000"/>
              </a:lnSpc>
            </a:pPr>
            <a:r>
              <a:rPr lang="en-US" dirty="0" smtClean="0"/>
              <a:t>At equilibrium, we have that </a:t>
            </a:r>
            <a:endParaRPr lang="en-US" sz="2000" dirty="0" smtClean="0"/>
          </a:p>
        </p:txBody>
      </p:sp>
      <p:sp>
        <p:nvSpPr>
          <p:cNvPr id="7" name="Slide Number Placeholder 5"/>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28</a:t>
            </a:fld>
            <a:endParaRPr lang="en-US" altLang="en-US"/>
          </a:p>
        </p:txBody>
      </p:sp>
      <p:pic>
        <p:nvPicPr>
          <p:cNvPr id="8" name="Picture 7" descr="TP_tmp.png"/>
          <p:cNvPicPr>
            <a:picLocks noChangeAspect="1"/>
          </p:cNvPicPr>
          <p:nvPr>
            <p:custDataLst>
              <p:tags r:id="rId1"/>
            </p:custDataLst>
          </p:nvPr>
        </p:nvPicPr>
        <p:blipFill>
          <a:blip r:embed="rId4" cstate="print"/>
          <a:stretch>
            <a:fillRect/>
          </a:stretch>
        </p:blipFill>
        <p:spPr>
          <a:xfrm>
            <a:off x="2286000" y="5867400"/>
            <a:ext cx="4622301" cy="25450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161075" y="1335741"/>
            <a:ext cx="8387946" cy="5314103"/>
          </a:xfrm>
          <a:prstGeom prst="rect">
            <a:avLst/>
          </a:prstGeom>
          <a:noFill/>
          <a:ln/>
          <a:effectLst/>
        </p:spPr>
      </p:pic>
      <p:sp>
        <p:nvSpPr>
          <p:cNvPr id="2" name="Title 1"/>
          <p:cNvSpPr>
            <a:spLocks noGrp="1"/>
          </p:cNvSpPr>
          <p:nvPr>
            <p:ph type="title"/>
          </p:nvPr>
        </p:nvSpPr>
        <p:spPr>
          <a:xfrm>
            <a:off x="76200" y="228600"/>
            <a:ext cx="7772400" cy="762000"/>
          </a:xfrm>
        </p:spPr>
        <p:txBody>
          <a:bodyPr/>
          <a:lstStyle/>
          <a:p>
            <a:r>
              <a:rPr lang="en-US" sz="3200" dirty="0" smtClean="0"/>
              <a:t>Equilibrium Analysis: The Math</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29</a:t>
            </a:fld>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165410" y="1905000"/>
            <a:ext cx="8826009" cy="4725424"/>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Formulation of the EOM Using </a:t>
            </a:r>
            <a:r>
              <a:rPr lang="en-US" sz="3200" dirty="0" smtClean="0">
                <a:solidFill>
                  <a:srgbClr val="C00000"/>
                </a:solidFill>
              </a:rPr>
              <a:t>Euler Angles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3</a:t>
            </a:fld>
            <a:endParaRPr lang="en-US"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227049" y="1752600"/>
            <a:ext cx="8459751" cy="5035850"/>
          </a:xfrm>
          <a:prstGeom prst="rect">
            <a:avLst/>
          </a:prstGeom>
          <a:noFill/>
          <a:ln/>
          <a:effectLst/>
        </p:spPr>
      </p:pic>
      <p:sp>
        <p:nvSpPr>
          <p:cNvPr id="2" name="Title 1"/>
          <p:cNvSpPr>
            <a:spLocks noGrp="1"/>
          </p:cNvSpPr>
          <p:nvPr>
            <p:ph type="title"/>
          </p:nvPr>
        </p:nvSpPr>
        <p:spPr>
          <a:xfrm>
            <a:off x="76200" y="152400"/>
            <a:ext cx="7772400" cy="1066800"/>
          </a:xfrm>
        </p:spPr>
        <p:txBody>
          <a:bodyPr/>
          <a:lstStyle/>
          <a:p>
            <a:r>
              <a:rPr lang="en-US" sz="3200" dirty="0" smtClean="0"/>
              <a:t>Equilibrium Analysis: </a:t>
            </a:r>
            <a:br>
              <a:rPr lang="en-US" sz="3200" dirty="0" smtClean="0"/>
            </a:br>
            <a:r>
              <a:rPr lang="en-US" sz="2400" dirty="0" smtClean="0"/>
              <a:t>Closing Remarks</a:t>
            </a:r>
            <a:endParaRPr lang="en-US" sz="3200" dirty="0" smtClean="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30</a:t>
            </a:fld>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381000" y="152400"/>
            <a:ext cx="7543800" cy="1066800"/>
          </a:xfrm>
        </p:spPr>
        <p:txBody>
          <a:bodyPr/>
          <a:lstStyle/>
          <a:p>
            <a:pPr eaLnBrk="1" hangingPunct="1"/>
            <a:r>
              <a:rPr lang="en-US" sz="1900" dirty="0" smtClean="0"/>
              <a:t>[AO-ME451]</a:t>
            </a:r>
            <a:br>
              <a:rPr lang="en-US" sz="1900" dirty="0" smtClean="0"/>
            </a:br>
            <a:r>
              <a:rPr lang="en-US" dirty="0" smtClean="0"/>
              <a:t>Example: Equilibrium Analysis</a:t>
            </a:r>
          </a:p>
        </p:txBody>
      </p:sp>
      <p:sp>
        <p:nvSpPr>
          <p:cNvPr id="451587" name="Rectangle 3"/>
          <p:cNvSpPr>
            <a:spLocks noGrp="1" noChangeArrowheads="1"/>
          </p:cNvSpPr>
          <p:nvPr>
            <p:ph type="body" idx="1"/>
          </p:nvPr>
        </p:nvSpPr>
        <p:spPr>
          <a:xfrm>
            <a:off x="609600" y="2674938"/>
            <a:ext cx="4572000" cy="3802062"/>
          </a:xfrm>
        </p:spPr>
        <p:txBody>
          <a:bodyPr/>
          <a:lstStyle/>
          <a:p>
            <a:pPr eaLnBrk="1" hangingPunct="1"/>
            <a:r>
              <a:rPr lang="en-US" sz="2000" smtClean="0"/>
              <a:t>Free angle of the spring:</a:t>
            </a:r>
          </a:p>
          <a:p>
            <a:pPr eaLnBrk="1" hangingPunct="1"/>
            <a:endParaRPr lang="en-US" sz="2000" smtClean="0"/>
          </a:p>
          <a:p>
            <a:pPr eaLnBrk="1" hangingPunct="1"/>
            <a:endParaRPr lang="en-US" sz="2000" smtClean="0"/>
          </a:p>
          <a:p>
            <a:pPr eaLnBrk="1" hangingPunct="1"/>
            <a:r>
              <a:rPr lang="en-US" sz="2000" smtClean="0"/>
              <a:t>Spring constant:  k=25</a:t>
            </a:r>
          </a:p>
          <a:p>
            <a:pPr eaLnBrk="1" hangingPunct="1"/>
            <a:endParaRPr lang="en-US" sz="2000" smtClean="0"/>
          </a:p>
          <a:p>
            <a:pPr eaLnBrk="1" hangingPunct="1"/>
            <a:r>
              <a:rPr lang="en-US" sz="2000" smtClean="0"/>
              <a:t>Mass m = 10</a:t>
            </a:r>
          </a:p>
          <a:p>
            <a:pPr eaLnBrk="1" hangingPunct="1"/>
            <a:endParaRPr lang="en-US" sz="2000" smtClean="0"/>
          </a:p>
          <a:p>
            <a:pPr eaLnBrk="1" hangingPunct="1"/>
            <a:r>
              <a:rPr lang="en-US" sz="2000" smtClean="0"/>
              <a:t>Length L=1</a:t>
            </a:r>
          </a:p>
          <a:p>
            <a:pPr eaLnBrk="1" hangingPunct="1"/>
            <a:endParaRPr lang="en-US" sz="2000" smtClean="0"/>
          </a:p>
          <a:p>
            <a:pPr eaLnBrk="1" hangingPunct="1"/>
            <a:r>
              <a:rPr lang="en-US" sz="2000" smtClean="0"/>
              <a:t>All units are SI.</a:t>
            </a:r>
          </a:p>
        </p:txBody>
      </p:sp>
      <p:pic>
        <p:nvPicPr>
          <p:cNvPr id="451589" name="Picture 5" descr="pendulumME451eq"/>
          <p:cNvPicPr>
            <a:picLocks noChangeAspect="1" noChangeArrowheads="1"/>
          </p:cNvPicPr>
          <p:nvPr/>
        </p:nvPicPr>
        <p:blipFill>
          <a:blip r:embed="rId4" cstate="print"/>
          <a:srcRect/>
          <a:stretch>
            <a:fillRect/>
          </a:stretch>
        </p:blipFill>
        <p:spPr bwMode="auto">
          <a:xfrm>
            <a:off x="5562600" y="2379663"/>
            <a:ext cx="2306638" cy="4021137"/>
          </a:xfrm>
          <a:prstGeom prst="rect">
            <a:avLst/>
          </a:prstGeom>
          <a:noFill/>
          <a:ln w="9525">
            <a:noFill/>
            <a:miter lim="800000"/>
            <a:headEnd/>
            <a:tailEnd/>
          </a:ln>
        </p:spPr>
      </p:pic>
      <p:pic>
        <p:nvPicPr>
          <p:cNvPr id="451590" name="Picture 6" descr="TP_tmp"/>
          <p:cNvPicPr>
            <a:picLocks noChangeAspect="1" noChangeArrowheads="1"/>
          </p:cNvPicPr>
          <p:nvPr>
            <p:custDataLst>
              <p:tags r:id="rId1"/>
            </p:custDataLst>
          </p:nvPr>
        </p:nvPicPr>
        <p:blipFill>
          <a:blip r:embed="rId5" cstate="print"/>
          <a:srcRect/>
          <a:stretch>
            <a:fillRect/>
          </a:stretch>
        </p:blipFill>
        <p:spPr bwMode="auto">
          <a:xfrm>
            <a:off x="1600200" y="3205163"/>
            <a:ext cx="1270000" cy="341312"/>
          </a:xfrm>
          <a:prstGeom prst="rect">
            <a:avLst/>
          </a:prstGeom>
          <a:noFill/>
          <a:ln w="9525" algn="ctr">
            <a:noFill/>
            <a:miter lim="800000"/>
            <a:headEnd/>
            <a:tailEnd/>
          </a:ln>
        </p:spPr>
      </p:pic>
      <p:sp>
        <p:nvSpPr>
          <p:cNvPr id="451591" name="Rectangle 7"/>
          <p:cNvSpPr>
            <a:spLocks noChangeArrowheads="1"/>
          </p:cNvSpPr>
          <p:nvPr/>
        </p:nvSpPr>
        <p:spPr bwMode="auto">
          <a:xfrm>
            <a:off x="304800" y="1371600"/>
            <a:ext cx="7315200" cy="106680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pPr>
            <a:r>
              <a:rPr lang="en-US" sz="2000"/>
              <a:t>Find the equilibrium configuration of the pendulum below</a:t>
            </a:r>
          </a:p>
          <a:p>
            <a:pPr marL="692150" lvl="1" indent="-347663">
              <a:spcBef>
                <a:spcPct val="20000"/>
              </a:spcBef>
              <a:buClr>
                <a:schemeClr val="accent2"/>
              </a:buClr>
              <a:buSzPct val="70000"/>
              <a:buFont typeface="Wingdings" pitchFamily="2" charset="2"/>
              <a:buChar char="l"/>
            </a:pPr>
            <a:r>
              <a:rPr lang="en-US"/>
              <a:t>Pendulum connected to ground through a revolute joint and rotational spring-damper element</a:t>
            </a:r>
          </a:p>
        </p:txBody>
      </p:sp>
      <p:sp>
        <p:nvSpPr>
          <p:cNvPr id="9" name="Slide Number Placeholder 7"/>
          <p:cNvSpPr>
            <a:spLocks noGrp="1"/>
          </p:cNvSpPr>
          <p:nvPr>
            <p:ph type="sldNum" sz="quarter" idx="12"/>
          </p:nvPr>
        </p:nvSpPr>
        <p:spPr>
          <a:xfrm>
            <a:off x="8305800" y="6477000"/>
            <a:ext cx="762000" cy="304800"/>
          </a:xfrm>
        </p:spPr>
        <p:txBody>
          <a:bodyPr/>
          <a:lstStyle/>
          <a:p>
            <a:pPr>
              <a:defRPr/>
            </a:pPr>
            <a:fld id="{E96E52FC-A2BF-46C6-811F-6DA475FD4DE0}" type="slidenum">
              <a:rPr lang="en-US" altLang="en-US" smtClean="0"/>
              <a:pPr>
                <a:defRPr/>
              </a:pPr>
              <a:t>31</a:t>
            </a:fld>
            <a:endParaRPr lang="en-US"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500903" y="1884839"/>
            <a:ext cx="8072087" cy="4857771"/>
          </a:xfrm>
          <a:prstGeom prst="rect">
            <a:avLst/>
          </a:prstGeom>
          <a:noFill/>
          <a:ln/>
          <a:effectLst/>
        </p:spPr>
      </p:pic>
      <p:sp>
        <p:nvSpPr>
          <p:cNvPr id="2" name="Title 1"/>
          <p:cNvSpPr>
            <a:spLocks noGrp="1"/>
          </p:cNvSpPr>
          <p:nvPr>
            <p:ph type="title"/>
          </p:nvPr>
        </p:nvSpPr>
        <p:spPr>
          <a:xfrm>
            <a:off x="76200" y="152400"/>
            <a:ext cx="7772400" cy="1143000"/>
          </a:xfrm>
        </p:spPr>
        <p:txBody>
          <a:bodyPr/>
          <a:lstStyle/>
          <a:p>
            <a:r>
              <a:rPr lang="en-US" sz="3200" dirty="0" smtClean="0"/>
              <a:t>The Formulation of the EOM Using </a:t>
            </a:r>
            <a:r>
              <a:rPr lang="en-US" sz="3200" dirty="0" smtClean="0">
                <a:solidFill>
                  <a:srgbClr val="C00000"/>
                </a:solidFill>
              </a:rPr>
              <a:t>Euler Angles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4</a:t>
            </a:fld>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png"/>
          <p:cNvPicPr>
            <a:picLocks noChangeAspect="1"/>
          </p:cNvPicPr>
          <p:nvPr>
            <p:custDataLst>
              <p:tags r:id="rId1"/>
            </p:custDataLst>
          </p:nvPr>
        </p:nvPicPr>
        <p:blipFill>
          <a:blip r:embed="rId4" cstate="print"/>
          <a:stretch>
            <a:fillRect/>
          </a:stretch>
        </p:blipFill>
        <p:spPr bwMode="auto">
          <a:xfrm>
            <a:off x="500509" y="1961019"/>
            <a:ext cx="8072875" cy="4783380"/>
          </a:xfrm>
          <a:prstGeom prst="rect">
            <a:avLst/>
          </a:prstGeom>
          <a:noFill/>
          <a:ln/>
          <a:effectLst/>
        </p:spPr>
      </p:pic>
      <p:sp>
        <p:nvSpPr>
          <p:cNvPr id="2" name="Title 1"/>
          <p:cNvSpPr>
            <a:spLocks noGrp="1"/>
          </p:cNvSpPr>
          <p:nvPr>
            <p:ph type="title"/>
          </p:nvPr>
        </p:nvSpPr>
        <p:spPr>
          <a:xfrm>
            <a:off x="76200" y="152400"/>
            <a:ext cx="7772400" cy="1524000"/>
          </a:xfrm>
        </p:spPr>
        <p:txBody>
          <a:bodyPr/>
          <a:lstStyle/>
          <a:p>
            <a:r>
              <a:rPr lang="en-US" sz="3200" dirty="0" smtClean="0"/>
              <a:t>The Formulation of the EOM Using </a:t>
            </a:r>
            <a:r>
              <a:rPr lang="en-US" sz="3200" dirty="0" smtClean="0">
                <a:solidFill>
                  <a:srgbClr val="C00000"/>
                </a:solidFill>
              </a:rPr>
              <a:t>Euler Angles</a:t>
            </a:r>
            <a:r>
              <a:rPr lang="en-US" sz="3200" dirty="0" smtClean="0"/>
              <a:t/>
            </a:r>
            <a:br>
              <a:rPr lang="en-US" sz="3200" dirty="0" smtClean="0"/>
            </a:br>
            <a:r>
              <a:rPr lang="en-US" sz="2400" dirty="0" smtClean="0"/>
              <a:t>[Cntd.]</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5</a:t>
            </a:fld>
            <a:endParaRPr lang="en-US"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305150" y="2438400"/>
            <a:ext cx="8606056" cy="3574891"/>
          </a:xfrm>
          <a:prstGeom prst="rect">
            <a:avLst/>
          </a:prstGeom>
          <a:noFill/>
          <a:ln/>
          <a:effectLst/>
        </p:spPr>
      </p:pic>
      <p:sp>
        <p:nvSpPr>
          <p:cNvPr id="2" name="Title 1"/>
          <p:cNvSpPr>
            <a:spLocks noGrp="1"/>
          </p:cNvSpPr>
          <p:nvPr>
            <p:ph type="title"/>
          </p:nvPr>
        </p:nvSpPr>
        <p:spPr>
          <a:xfrm>
            <a:off x="304800" y="381000"/>
            <a:ext cx="7543800" cy="1066800"/>
          </a:xfrm>
        </p:spPr>
        <p:txBody>
          <a:bodyPr/>
          <a:lstStyle/>
          <a:p>
            <a:r>
              <a:rPr lang="en-US" sz="3200" dirty="0" smtClean="0"/>
              <a:t>Modeling Pitfall [1/3]</a:t>
            </a:r>
            <a:br>
              <a:rPr lang="en-US" sz="3200" dirty="0" smtClean="0"/>
            </a:br>
            <a:r>
              <a:rPr lang="en-US" sz="2000" dirty="0" smtClean="0"/>
              <a:t>[Short Detour]</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6</a:t>
            </a:fld>
            <a:endParaRPr lang="en-US"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png"/>
          <p:cNvPicPr>
            <a:picLocks noChangeAspect="1"/>
          </p:cNvPicPr>
          <p:nvPr>
            <p:custDataLst>
              <p:tags r:id="rId1"/>
            </p:custDataLst>
          </p:nvPr>
        </p:nvPicPr>
        <p:blipFill>
          <a:blip r:embed="rId4" cstate="print"/>
          <a:stretch>
            <a:fillRect/>
          </a:stretch>
        </p:blipFill>
        <p:spPr bwMode="auto">
          <a:xfrm>
            <a:off x="308112" y="1818794"/>
            <a:ext cx="8606759" cy="4773915"/>
          </a:xfrm>
          <a:prstGeom prst="rect">
            <a:avLst/>
          </a:prstGeom>
          <a:noFill/>
          <a:ln/>
          <a:effectLst/>
        </p:spPr>
      </p:pic>
      <p:sp>
        <p:nvSpPr>
          <p:cNvPr id="2" name="Title 1"/>
          <p:cNvSpPr>
            <a:spLocks noGrp="1"/>
          </p:cNvSpPr>
          <p:nvPr>
            <p:ph type="title"/>
          </p:nvPr>
        </p:nvSpPr>
        <p:spPr>
          <a:xfrm>
            <a:off x="304800" y="152400"/>
            <a:ext cx="7543800" cy="1066800"/>
          </a:xfrm>
        </p:spPr>
        <p:txBody>
          <a:bodyPr/>
          <a:lstStyle/>
          <a:p>
            <a:r>
              <a:rPr lang="en-US" sz="3200" dirty="0" smtClean="0"/>
              <a:t>Modeling Pitfall [2/3]</a:t>
            </a:r>
            <a:br>
              <a:rPr lang="en-US" sz="3200" dirty="0" smtClean="0"/>
            </a:br>
            <a:r>
              <a:rPr lang="en-US" sz="2000" dirty="0" smtClean="0"/>
              <a:t>[Short Detour]</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7</a:t>
            </a:fld>
            <a:endParaRPr lang="en-US"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2562"/>
            <a:ext cx="7543800" cy="1112838"/>
          </a:xfrm>
        </p:spPr>
        <p:txBody>
          <a:bodyPr/>
          <a:lstStyle/>
          <a:p>
            <a:r>
              <a:rPr lang="en-US" dirty="0" smtClean="0"/>
              <a:t>Modeling Pitfall [3/3]</a:t>
            </a:r>
            <a:br>
              <a:rPr lang="en-US" dirty="0" smtClean="0"/>
            </a:br>
            <a:r>
              <a:rPr lang="en-US" sz="2400" dirty="0" smtClean="0"/>
              <a:t>[Short Detour]</a:t>
            </a:r>
            <a:endParaRPr lang="en-US" dirty="0"/>
          </a:p>
        </p:txBody>
      </p:sp>
      <p:sp>
        <p:nvSpPr>
          <p:cNvPr id="3" name="Content Placeholder 2"/>
          <p:cNvSpPr>
            <a:spLocks noGrp="1"/>
          </p:cNvSpPr>
          <p:nvPr>
            <p:ph idx="1"/>
          </p:nvPr>
        </p:nvSpPr>
        <p:spPr>
          <a:xfrm>
            <a:off x="152400" y="1828800"/>
            <a:ext cx="8839200" cy="4868862"/>
          </a:xfrm>
        </p:spPr>
        <p:txBody>
          <a:bodyPr/>
          <a:lstStyle/>
          <a:p>
            <a:r>
              <a:rPr lang="en-US" dirty="0" smtClean="0"/>
              <a:t>The singularity you got in your Jacobian in HW8 if you defined the driving constraint using two collinear vectors can be traced back to the discussion on the previous slide</a:t>
            </a:r>
          </a:p>
          <a:p>
            <a:endParaRPr lang="en-US" dirty="0" smtClean="0"/>
          </a:p>
          <a:p>
            <a:r>
              <a:rPr lang="en-US" dirty="0" smtClean="0"/>
              <a:t>Anne used the </a:t>
            </a:r>
            <a:r>
              <a:rPr lang="en-US" dirty="0" err="1" smtClean="0"/>
              <a:t>pseudoinverse</a:t>
            </a:r>
            <a:r>
              <a:rPr lang="en-US" dirty="0" smtClean="0"/>
              <a:t> of the Jacobian, but that’s not the right way to go about it since it concentrates on the effect rather the cause of the problem</a:t>
            </a:r>
          </a:p>
          <a:p>
            <a:endParaRPr lang="en-US" dirty="0" smtClean="0"/>
          </a:p>
          <a:p>
            <a:r>
              <a:rPr lang="en-US" dirty="0" smtClean="0"/>
              <a:t>Tyler and Jim suggested changing the vectors used to model the constraints</a:t>
            </a:r>
          </a:p>
          <a:p>
            <a:pPr lvl="1"/>
            <a:r>
              <a:rPr lang="en-US" dirty="0" smtClean="0"/>
              <a:t>Rather than using two collinear vectors, they used two vectors that were at </a:t>
            </a:r>
            <a:r>
              <a:rPr lang="en-US" dirty="0" smtClean="0">
                <a:latin typeface="cmmi10"/>
              </a:rPr>
              <a:t>¼</a:t>
            </a:r>
            <a:r>
              <a:rPr lang="en-US" dirty="0" smtClean="0"/>
              <a:t>/2</a:t>
            </a:r>
          </a:p>
          <a:p>
            <a:pPr lvl="1"/>
            <a:r>
              <a:rPr lang="en-US" dirty="0" smtClean="0"/>
              <a:t>This was the good solution</a:t>
            </a:r>
          </a:p>
          <a:p>
            <a:pPr lvl="1"/>
            <a:endParaRPr lang="en-US" dirty="0" smtClean="0"/>
          </a:p>
          <a:p>
            <a:r>
              <a:rPr lang="en-US" dirty="0" smtClean="0"/>
              <a:t>This was a topic on discussion on the forum</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4" cstate="print"/>
          <a:stretch>
            <a:fillRect/>
          </a:stretch>
        </p:blipFill>
        <p:spPr bwMode="auto">
          <a:xfrm>
            <a:off x="500114" y="2133600"/>
            <a:ext cx="8073663" cy="4121346"/>
          </a:xfrm>
          <a:prstGeom prst="rect">
            <a:avLst/>
          </a:prstGeom>
          <a:noFill/>
          <a:ln/>
          <a:effectLst/>
        </p:spPr>
      </p:pic>
      <p:sp>
        <p:nvSpPr>
          <p:cNvPr id="2" name="Title 1"/>
          <p:cNvSpPr>
            <a:spLocks noGrp="1"/>
          </p:cNvSpPr>
          <p:nvPr>
            <p:ph type="title"/>
          </p:nvPr>
        </p:nvSpPr>
        <p:spPr>
          <a:xfrm>
            <a:off x="76200" y="152400"/>
            <a:ext cx="7772400" cy="1219200"/>
          </a:xfrm>
        </p:spPr>
        <p:txBody>
          <a:bodyPr/>
          <a:lstStyle/>
          <a:p>
            <a:r>
              <a:rPr lang="en-US" sz="3200" dirty="0" smtClean="0"/>
              <a:t>Dynamics in the Absence of Constraints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9</a:t>
            </a:fld>
            <a:endParaRPr lang="en-US" alt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DAN@OLDLMPNFUVWXYL44" val="3511"/>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8cm,right=2.8cm]{geometry} &#10;\usepackage{color}&#10;\definecolor{MyDarkGreen}{rgb}{0,0.8,0}&#10;\definecolor{MyDarkRed}{rgb}{0.8,0.05,0}&#10;&#10;\begin{document}&#10;\begin{itemize}&#10; \item From slides 12 \&amp; 19 of March 9, the virtual work produced by the active forces and torques is&#10; \[&#10; \begin{array}{rl}&#10;&amp; \sum\limits_{U \in {\mathcal{U}}_i} \left[\delta {\bf r}_i^T +  \delta {\bar {\bf \pi}}_i^T {\tilde{\bar {\bf s}}}^U_i {\bf A}_i^T \right] \cdot  {\bf F}_{U}^a + \sum\limits_{V \in {\mathcal{V}}_i} \delta {\bar {\bf \pi}}_i^T \cdot  {\bar{\bf n}}_{V}^a  \vspace{0.5cm} \\&#10;= &amp; \delta {\bf r}_i^T \cdot  \sum\limits_{U \in {\mathcal{U}}_i}{\bf F}_{U}^a +  \delta {\bar {\bf \pi}}_i^T  \cdot \left[ \sum\limits_{U \in {\mathcal{U}}_i}{\tilde{\bar {\bf s}}}^U_i {\bf A}_i^T {\bf F}_{U}^a + \sum\limits_{V \in {\mathcal{V}}_i}   {\bar{\bf n}}_{V}^a \right] \vspace{0.5cm} \\&#10;= &amp; \delta {\bf r}_i^T {\bf F}^a_i + \delta {\bar {\bf \pi}}_i^T {\bar {\bf n}}_i^a&#10; \end{array} &#10; \]&#10; &#10; \item Notation used:&#10; &#10;\begin{itemize}&#10; \item Total active force acting on body $i$:&#10; \[&#10; {\bf F}^a_i = \sum\limits_{U \in {\mathcal{U}}_i}{\bf F}_{U}^a&#10; \]&#10;&#10; \item Total active torque acting on body $i$:&#10; \[&#10; {\bar {\bf n}}_i^a&#10; =&#10; \sum\limits_{U \in {\mathcal{U}}_i}{\tilde{\bar {\bf s}}}^U_i {\bf A}_i^T {\bf F}_{U}^a + \sum\limits_{V \in {\mathcal{V}}_i}   {\bar{\bf n}}_{V}^a &#10; \]&#10;\end{itemize}&#10;\end{itemize}&#10;\end{document}&#10;"/>
  <p:tag name="FILENAME" val="TP_tmp"/>
  <p:tag name="FORMAT" val="png16m"/>
  <p:tag name="RES" val="1200"/>
  <p:tag name="BLEND" val="0"/>
  <p:tag name="TRANSPARENT" val="0"/>
  <p:tag name="TBUG" val="0"/>
  <p:tag name="ALLOWFS" val="0"/>
  <p:tag name="ORIGWIDTH" val="421"/>
  <p:tag name="PICTUREFILESIZE" val="173508"/>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8cm,right=2.8cm]{geometry} &#10;\usepackage{color}&#10;\definecolor{MyDarkGreen}{rgb}{0,0.8,0}&#10;\definecolor{MyDarkBlue}{rgb}{0,0.2,0.8}&#10;\definecolor{MyDarkRed}{rgb}{0.8,0.05,0}&#10;&#10;\begin{document}&#10;\begin{itemize}&#10;&#10; \item Brief description: a force element that acts between point $P$ on body $i$ and point $Q$ on body $j$.  Consequently, each body will regard this as a point (concentrated) force.  &#10; &#10; \item Using the notation introduced on slide 19 of March 9 when we discussed about active forces/torques we have that $P \in {\mathcal{U}}_i$, where ${\mathcal{U}}_i$ is the collection of all points on body $i$ where there are concentrated forces applied to the body.  Our force ${\bf F}_{P}^a$ will contribute to the body $i$ resultant force ${\bf F}^a_i$ {\color{MyDarkRed}\textbf{and}} resultant torque ${\bar {\bf n}}_i^a$:&#10; \[&#10; {\bf F}^a_i = \sum\limits_{U \in {\mathcal{U}}_i}{\bf F}_{U}^a \quad \quad \mbox{and} \quad \quad&#10; {\bar {\bf n}}_i^a&#10; =&#10; \sum\limits_{U \in {\mathcal{U}}_i}{\tilde{\bar {\bf s}}}^U_i {\bf A}_i^T {\bf F}_{U}^a + \sum\limits_{V \in {\mathcal{V}}_i}   {\bar{\bf n}}_{V}^a &#10; \]&#10;\begin{itemize}&#10; \item The same discussion holds for body $j$, there we'll have the force ${\bf F}_{Q}^a$  that acts on body $j$ and reflects in the overall resultant force and also makes a contribution to the expression of the torque&#10;\end{itemize}&#10;&#10; \item In order to indicate that this is not your average concentrated force ${\bf F}_{P}^a$ applied at point $P$ but rather a special kind, we'll denote this particular force by ${\bf F}_{P}^{TSDA}$ to indicate that it is the force produced by a Translational Spring-Damper-Actuator element.&#10;  &#10;\end{itemize} \end{document}&#10;"/>
  <p:tag name="FILENAME" val="TP_tmp"/>
  <p:tag name="FORMAT" val="png16m"/>
  <p:tag name="RES" val="1200"/>
  <p:tag name="BLEND" val="0"/>
  <p:tag name="TRANSPARENT" val="0"/>
  <p:tag name="TBUG" val="0"/>
  <p:tag name="ALLOWFS" val="0"/>
  <p:tag name="ORIGWIDTH" val="439"/>
  <p:tag name="PICTUREFILESIZE" val="247610"/>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8cm,right=2.8cm]{geometry} &#10;\usepackage{color}&#10;\definecolor{MyDarkGreen}{rgb}{0,0.8,0}&#10;\definecolor{MyDarkBlue}{rgb}{0,0.2,0.8}&#10;\definecolor{MyDarkRed}{rgb}{0.8,0.05,0}&#10;&#10;\begin{document}&#10;\begin{itemize}&#10;  \item Attributes of the TSDA:&#10;&#10;\begin{itemize}&#10; \item The body $i$, location of point $P$ on body $i$&#10; \item The body $j$, location of point $Q$ on body $j$&#10; \item The value $k$ of the spring stiffness, along with the zero tension length of the spring, $l_0$&#10; \item The value of the damping coefficient $c$&#10; \item The expression of the actuation force $h$, which depends on the distance $l_{ij}$ between points $P$ and $Q$, its rate of change ${\dot l}_{ij}$, and time $t$.  You typically encounter actuators in mechatronics systems, when you want to control the motion of a system through an actuator (penumatic, hydraulic, electric, etc.).  We assume a scalar function is provided to us to capture the magnitude of the force produced by the actuator in the form&#10; \[&#10; h(l_{ij}, {\dot l}_{ij}, t)=\ldots \ldots&#10; \]&#10;\end{itemize}&#10;&#10; \item Expression of the TSDA force:&#10; \[&#10; f^{TSDA}(i, {\bar {\bf s}}^P, j, {\bar {\bf s}}^Q, k, l_0, c, h, t)&#10; =&#10; k(l_{ij} - l_0) + c {\dot l}_{ij} + h(l_{ij}, {\dot l}_{ij}, t)&#10; \]&#10; &#10;\end{itemize}&#10; \end{document}&#10;"/>
  <p:tag name="FILENAME" val="TP_tmp"/>
  <p:tag name="FORMAT" val="png16m"/>
  <p:tag name="RES" val="1200"/>
  <p:tag name="BLEND" val="0"/>
  <p:tag name="TRANSPARENT" val="0"/>
  <p:tag name="TBUG" val="0"/>
  <p:tag name="ALLOWFS" val="0"/>
  <p:tag name="ORIGWIDTH" val="439"/>
  <p:tag name="PICTUREFILESIZE" val="21793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Blue}{rgb}{0,0.2,0.8}&#10;\definecolor{MyDarkRed}{rgb}{0.8,0.05,0}&#10;&#10;\begin{document}&#10;\begin{itemize}&#10; \item Nomenclature:&#10; \[&#10; {\bf d}_{ij}&#10; =&#10; {\bf r}_j^Q - {\bf r}_i^P &#10; =&#10; {\bf r}_j + {\bf A}_i{\bar {\bf s}}^Q - {\bf r}_i - {\bf A}_j{\bar {\bf s}}^P&#10; \]&#10; &#10; \[&#10; l_{ij} = || {\bf d}_{ij} || \quad \quad \quad \quad {\bf e}_{ij} = \frac{{\bf d}_{ij}}{l_{ij}}&#10; \]&#10; &#10; \item In this case, the force of interest is&#10; {\color{MyDarkRed}&#10; \[&#10; {\bf F}_{P}^{TSDA} = f^{TSDA}\cdot {\bf e}_{ij}&#10; \]&#10; }&#10; &#10; \item Quick remarks&#10; &#10;\begin{itemize}&#10; \item Note that you'll run into trouble if you ever end up with $l_{ij}=0$ (look at the definition of ${\bf e}_{ij}$, $l_{ij}$ shows in the denominator).  In other words, make sure the point $P$ on body $i$ and point $Q$ on body $j$ never assume the same location.  If you end up with this particular situation, see Haug's book pp. 446 for a discussion of how to handle this scenario&#10; &#10; \item {\color{MyDarkRed}IMPORTANT:} Note that the discussion above was associated with body $i$.  Body $j$ would see \textit{exactly} the same value for $f^{TSDA}$, yet when it comes to the direction along which the force acts, it'll act along ${\bf e}_{ji}$, where &#10; \[&#10; {\bf e}_{ji} = \frac{{\bf d}_{ji}}{l_{ij}}=  \frac{-{\bf d}_{ij}}{l_{ij}}= - {\bf e}_{ij}&#10; \]&#10; &#10; \[&#10; {\bf F}_{Q}^{TSDA} = f^{TSDA}\cdot {\bf e}_{ji}&#10; \]&#10; &#10; \item Note therefore that ${\bf F}_{P}^{TSDA} = - {\bf F}_{Q}^{TSDA}$&#10;\end{itemize}&#10;&#10;\end{itemize}&#10; \end{document}&#10;"/>
  <p:tag name="FILENAME" val="TP_tmp"/>
  <p:tag name="FORMAT" val="png16m"/>
  <p:tag name="RES" val="1200"/>
  <p:tag name="BLEND" val="0"/>
  <p:tag name="TRANSPARENT" val="0"/>
  <p:tag name="TBUG" val="0"/>
  <p:tag name="ALLOWFS" val="0"/>
  <p:tag name="ORIGWIDTH" val="484"/>
  <p:tag name="PICTUREFILESIZE" val="27228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6cm,right=2.6cm]{geometry} &#10;\usepackage{color}&#10;\definecolor{MyDarkGreen}{rgb}{0,0.8,0}&#10;\definecolor{MyDarkBlue}{rgb}{0,0.2,0.8}&#10;\definecolor{MyDarkRed}{rgb}{0.8,0.05,0}&#10;&#10;\begin{document}&#10;\begin{itemize}&#10;&#10; \item Brief description: a torque element that acts between body $i$ and body $j$.  Called RSDA, Rotational Spring-Damper-Actuator.  Very similar to TSDA, except it leads to a torque rather than a force&#10; &#10; \item In the vast majority of cases although not always, an RSDA is attached to revolute (most often) or cylindrical joints.  As such, there will be an axis around which the torque acts.  This axis is obtained based on the attributes of the revolute or cylindrical joint.  See discussion on the attributes of the RSDA&#10; &#10; \item Following the discussion for the TSDA, we will only focus on the torque ${{\bf n}}_{V}^a$ as 'felt' by body $i$, with the understanding the body $j$ would experience $-{{\bf n}}_{V}^a$.  &#10; &#10; \item To explicitly indicate its origin/nature, we'll use the notation ${\bf n}_{{\bar {\bf a}}_i}^{RSDA}$.  Here, ${{\bar {\bf a}}_i}$ represents the axis about which the torque is applied when acting on body $i$&#10; &#10; \item Note that back when we formulated the EOM we worked with torques expressed in the local reference frame; i.e., ${{\bf n}}_{V}^a$ is used in the EOM as ${\bar{\bf n}}_{V}^a$&#10; &#10; \item Using the notation introduced on slide 19 of March 9 this torque will end up in ${\bar {\bf n}}_i^a$, which accumulates all torques acting on body $i$:&#10; \[&#10; {\bar {\bf n}}_i^a&#10; =&#10; \sum\limits_{U \in {\mathcal{U}}_i}{\tilde{\bar {\bf s}}}^U_i {\bf A}_i^T {\bf F}_{U}^a + \sum\limits_{V \in {\mathcal{V}}_i}   {\bar{\bf n}}_{V}^a &#10; \]&#10;&#10;\end{itemize}&#10;\end{document}&#10;"/>
  <p:tag name="FILENAME" val="TP_tmp"/>
  <p:tag name="FORMAT" val="png16m"/>
  <p:tag name="RES" val="1200"/>
  <p:tag name="BLEND" val="0"/>
  <p:tag name="TRANSPARENT" val="0"/>
  <p:tag name="TBUG" val="0"/>
  <p:tag name="ALLOWFS" val="0"/>
  <p:tag name="ORIGWIDTH" val="450"/>
  <p:tag name="PICTUREFILESIZE" val="28626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8cm,right=2.8cm]{geometry} &#10;\usepackage{color}&#10;\definecolor{MyDarkGreen}{rgb}{0,0.8,0}&#10;\definecolor{MyDarkBlue}{rgb}{0,0.2,0.8}&#10;\definecolor{MyDarkRed}{rgb}{0.8,0.05,0}&#10;&#10;\begin{document}&#10;\begin{itemize}&#10;  \item Attributes of the RSDA:&#10;&#10;\begin{itemize}&#10; \item The body $i$, the axis ${{\bar {\bf a}}_i}$ (a unit vector) about which the torque is applied on body $i$, and the unit vector ${{\bar {\bf b}}_i}$, perpendicular to ${{\bar {\bf a}}_i}$, used to measure the relative rotational angle $\theta_{ij}$&#10; \item The body $j$, the axis ${{\bar {\bf a}}_j}$ (a unit vector) about which the torque is applied on body $j$, and the unit vector ${{\bar {\bf b}}_j}$, perpendicular to ${{\bar {\bf a}}_j}$, used to measure the relative rotational angle $\theta_{ij}$&#10; \item The value $k$ of the spring stiffness, along with the zero tension angle of the spring, $\theta_0$&#10; \item The value of the damping coefficient $c$&#10; \item The expression of the actuation torque $h$, which depends on the relative angle $\theta_{ij}$, its rate of change ${\dot \theta}_{ij}$, and time $t$.  You typically encounter actuators in mechatronics systems, when you want to control the motion of a system through an actuator (torque coming from an electric motor of an engine).  We assume a scalar function is provided to us to capture the magnitude of the torque produced by the actuator in the form&#10; \[&#10; h(\theta_{ij}, {\dot \theta}_{ij}, t)=\ldots \ldots&#10; \]&#10;\end{itemize}&#10;&#10; \item Expression of the RSDA torque:&#10; \[&#10; n^{RSDA}(i, {{\bar {\bf a}}_i}, {{\bar {\bf b}}_i}, j, {{\bar {\bf a}}_j}, {{\bar {\bf b}}_j}, k, \theta_0, c, h, t)&#10; =&#10; k(\theta_{ij} - \theta_0) + c {\dot \theta}_{ij} + h(\theta_{ij}, {\dot \theta}_{ij}, t)&#10; \]&#10; &#10;\end{itemize}&#10; \end{document}&#10;"/>
  <p:tag name="FILENAME" val="TP_tmp"/>
  <p:tag name="FORMAT" val="png16m"/>
  <p:tag name="RES" val="1200"/>
  <p:tag name="BLEND" val="0"/>
  <p:tag name="TRANSPARENT" val="0"/>
  <p:tag name="TBUG" val="0"/>
  <p:tag name="ALLOWFS" val="0"/>
  <p:tag name="ORIGWIDTH" val="440"/>
  <p:tag name="PICTUREFILESIZE" val="27270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Blue}{rgb}{0,0.2,0.8}&#10;\definecolor{MyDarkRed}{rgb}{0.8,0.05,0}&#10;&#10;\begin{document}&#10;\begin{itemize}&#10; \item When computing ${\bar {\bf n}}_{{{\bar{\bf a}}_i}}^{RSDA}$, the angle ${\theta}_{ij}$ is measured from ${{{\bf b}}_i}$ to ${{{\bf b}}_j}$ (see figure).  &#10; &#10;\begin{itemize}&#10; \item The ${\bf b}_i$ and ${\bf b}_j$ vectors are represented in the global reference frame so that we measure ${\theta}_{ij}$ in a consistent fashion&#10;&#10; \item Note that ${\theta}_{ij}$ and ${\theta}_{ji}$ are measured differently.  The discussion here is focused on what body $i$ experiences.  Body $j$ would automatically experience the opposite torque&#10;\end{itemize}&#10; &#10; \item For the RSDA, the torque acting on body $i$ is computed as&#10; \[&#10; {\bar {\bf n}}_{{{\bar{\bf a}}_i}}^{RSDA} = n^{RSDA}\cdot {{{\bar{\bf a}}_i}}&#10; \]&#10; &#10; \item Quick remarks&#10; &#10;\begin{itemize}&#10; \item When defining the attributes of the RSDA we mentioned that ${\bar {\bf a}}_i$ defines the axis of the revolute/cylindrical joint and as seen above it is also used in the definition of the torque.  Yet we have not specified a sense that goes along with that direction.  By definition the sense is so that an extension of the rotational spring leads to the torque as expressed in the equation above&#10;&#10; \item The discussion covers the body $i$.  For body $j$, a similar train of thought leads to the conclusion that &#10; &#10; \[&#10; {\bar {\bf n}}_{{{\bar{\bf a}}_j}}^{RSDA} = n^{RSDA}\cdot {{{\bar{\bf a}}_j}}&#10; \]&#10;&#10; \item Note that ${{{{\bf a}}_i}} = -{{{{\bf a}}_j}}$ since &#10; \[&#10; \begin{array}{rcl}&#10; {{\bf n}}_{{{\bar{\bf a}}_i}}^{RSDA} = - {{\bf n}}_{{{\bar{\bf a}}_j}}^{RSDA}&#10; &amp; \quad \Rightarrow \quad &amp;&#10; {\bf A}_i \; {\bar {\bf n}}_{{{\bar{\bf a}}_i}}^{RSDA} = -{\bf A}_j \; {\bar {\bf n}}_{{{\bar{\bf a}}_j}}^{RSDA} \quad \Rightarrow \quad  {\bf A}_i \; n^{RSDA}\cdot {{{\bar{\bf a}}_i}} = - {\bf A}_j \; n^{RSDA}\cdot {{{\bar{\bf a}}_j}} \\&#10; &amp; \quad \Rightarrow \quad &amp;&#10; {\bf A}_i {{{\bar{\bf a}}_i}} = - {\bf A}_j {{{\bar{\bf a}}_j}}&#10; \quad \Rightarrow \quad &#10; {{{{\bf a}}_i}} = -{{{{\bf a}}_j}}&#10; \end{array}&#10; \]&#10;\end{itemize}&#10;&#10;\end{itemize}&#10;\end{document}&#10;"/>
  <p:tag name="FILENAME" val="TP_tmp"/>
  <p:tag name="FORMAT" val="png16m"/>
  <p:tag name="RES" val="1200"/>
  <p:tag name="BLEND" val="0"/>
  <p:tag name="TRANSPARENT" val="0"/>
  <p:tag name="TBUG" val="0"/>
  <p:tag name="ALLOWFS" val="0"/>
  <p:tag name="ORIGWIDTH" val="484"/>
  <p:tag name="PICTUREFILESIZE" val="31634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Blue}{rgb}{0,0.2,0.8}&#10;\definecolor{MyDarkRed}{rgb}{0.8,0.05,0}&#10;&#10;\begin{document}&#10;\begin{itemize}&#10; \item Following the three steps outlined on the previous slide you can attack the Inverse Dynamics problem in the ${\bf r}$--${\bar {\bf \omega}}$ formulation, the ${\bf r}$--${{\bf p}}$ formulation, or if you were in ADAMS, in the ${\bf r}$--${\bar {\bf \epsilon}}$ formulation&#10; \item We will demonstrate the Inverse Dynamics using the ${\bf r}$--${\bar {\bf \omega}}$ formulation (the other formulations are handled 100\% identically)&#10; &#10;\begin{itemize}&#10; \item STEP 1: Solve linear system for ${\ddot {\bf r}}$ and ${\dot {\bar {\bf \omega}}}$:&#10; \[&#10; {\color{MyDarkBlue}&#10; \left[ {{\bf \Phi}_{\bf r} }  \quad \quad {\bar {\bf \Pi}}({\bf \Phi}) \right]_{6nb \times 6nb}&#10; }&#10; {\color{MyDarkRed}&#10; \left[ { \begin{array}{c} {\ddot {\bf r}}  \vspace{0.2cm} \\ {\dot {\bar {\bf \omega}}} \end{array} } \right]_{6nb \times 1}&#10; }&#10; {\color{MyDarkBlue}&#10;  = {\bf \gamma}_{6nb \times 1}&#10;  }&#10;  \]&#10;  &#10;  \item STEP 2: Solve for the Lagrange Multipliers:&#10;  &#10;\[&#10;{\color{MyDarkBlue}&#10;\left[{&#10;\begin{array}{c}&#10;{\bf \Phi}^T_{\bf r} \vspace{0.2cm} \\&#10;{\bar {\bf \Pi}}^T({\bf \Phi})&#10;\end{array}&#10;}\right]&#10;}&#10;{\color{MyDarkRed}&#10;{\bf \lambda}&#10;}&#10;=&#10;- {\color{MyDarkBlue}&#10; \left[{&#10;\begin{array}{c}&#10;{\bf M} {\ddot{\bf r}} - {\bf F} \vspace{0.2cm} \\&#10;{\bar {\bf J}} {\dot{\bar {\bf \omega}}} - { {\bf \tau}}&#10;\end{array}&#10;}\right] &#10;}&#10;\]&#10;  &#10;  \item STEP 3: Recover the reaction forces and/or torques that should act on each body $i$ so that the system experiences the motion you prescribed:&#10;\[&#10; {\bf F}^r_i &#10; =&#10; -{\bf \Phi}^T_{{\bf r}_i}{\bf \lambda}&#10; \quad \quad \quad &#10; {\bar{\bf n}}^r_i&#10; =&#10; -{\bar {\bf \Pi}}^T_i({\bf \Phi}){\bf \lambda}&#10; \]&#10; &#10;&#10;\end{itemize}&#10;&#10;\end{itemize}&#10;\end{document}&#10;"/>
  <p:tag name="FILENAME" val="TP_tmp"/>
  <p:tag name="FORMAT" val="png16m"/>
  <p:tag name="RES" val="1200"/>
  <p:tag name="BLEND" val="0"/>
  <p:tag name="TRANSPARENT" val="0"/>
  <p:tag name="TBUG" val="0"/>
  <p:tag name="ALLOWFS" val="0"/>
  <p:tag name="ORIGWIDTH" val="484"/>
  <p:tag name="PICTUREFILESIZE" val="214797"/>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phi_{free} = 0\]&#10;\end{document}&#10;"/>
  <p:tag name="EXTERNALNAME" val="TP_tmp"/>
  <p:tag name="BLEND" val="0"/>
  <p:tag name="TRANSPARENT" val="0"/>
  <p:tag name="RESOLUTION" val="1200"/>
  <p:tag name="WORKAROUNDTRANSPARENCYBUG" val="0"/>
  <p:tag name="ALLOWFONTSUBSTITUTION" val="0"/>
  <p:tag name="BITMAPFORMAT" val="png16m"/>
  <p:tag name="ORIGWIDTH" val="41"/>
  <p:tag name="PICTUREFILESIZE" val="3100"/>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Phi^D(t)  =  \phi -  \frac{{\pi }}{2} \sin(\frac{{\pi }}{4} t)&#10;\]&#10;\end{document}&#10;"/>
  <p:tag name="EXTERNALNAME" val="TP_tmp"/>
  <p:tag name="BLEND" val="0"/>
  <p:tag name="TRANSPARENT" val="0"/>
  <p:tag name="RESOLUTION" val="1200"/>
  <p:tag name="WORKAROUNDTRANSPARENCYBUG" val="0"/>
  <p:tag name="ALLOWFONTSUBSTITUTION" val="0"/>
  <p:tag name="BITMAPFORMAT" val="png16m"/>
  <p:tag name="ORIGWIDTH" val="99"/>
  <p:tag name="PICTUREFILESIZE" val="788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begin{itemize}&#10; \item Starting point: the expression of the virtual work, single out the virtual work done by the reaction torques:&#10; \[&#10; \begin{array}{rcl}&#10; \delta W &amp; = &amp;&#10; \sum\limits_{i=1}^{nb}\left[ \right.&#10; \delta {\bf r}_i^T \left( -{\ddot{\bf r}}_i m_i + {\bf F}_i^m + {\bf F}^a_i - {\bf \Phi}^T_{{\bf r}_i}{\bf \lambda} \right) \vspace{0.3cm} \\&#10;  &amp; + &amp; \delta {\bar {\bf \pi}}_i^T \left( -{\tilde {\bar {\bf \omega}}}_i {\bar {\bf J}}_i {{\bar {\bf \omega}}}_i - {\bar {\bf J}}_i {\dot{\bar {\bf \omega}}}_i + {\bar {\bf n}}^m_i + {\bar {\bf n}}_i^a \right) - \delta {\bar {\bf \pi}}_i^T{\bar {\bf \Pi}}^T_i({\bf \Phi}){\bf \lambda} \left. \right] = 0&#10; \end{array}&#10; \]&#10; &#10;  \item Note that since now we account for the expression of the reaction force/torque, the condition above holds for arbitrary $\delta {\bf r}_i$--$\delta {\bar {\bf \pi}}_i$&#10; &#10; \item The basic idea is simple: wherever you see $\delta {\bar {\bf \pi}}_i$ in the expression of the virtual work of few slides ago, replace it with $2 {\bf G}_i \delta {\bf p}_i$; wherever you see ${\dot {\bar {\bf \omega}}}_i$, replace it with $2 {\bf G}_i {\ddot {\bf p}}_i$.  Additionally, when dealing with the virtual work of the reaction torques, recall the identity in red on the previous slide.  We end up with the following:&#10; \[&#10; \begin{array}{rcl}&#10; \delta W &amp; = &amp;&#10; \sum\limits_{i=1}^{nb}\left[ \right.&#10; \delta {\bf r}_i^T \left( -{\ddot{\bf r}}_i m_i + {\bf F}_i^m + {\bf F}^a_i - {\bf \Phi}^T_{{\bf r}_i}{\bf \lambda} \right) \vspace{0.3cm} \\&#10;  &amp; + &amp; \delta {{\bf p}}_i^T 2 {\bf G}^T_i \left( -{\tilde {\bar {\bf \omega}}}_i {\bar {\bf J}}_i {{\bar {\bf \omega}}}_i - {\bar {\bf J}}_i 2 {\bf G}_i {\ddot{{\bf p}}}_i + {\bar {\bf n}}^m_i + {\bar {\bf n}}_i^a  \right) - \delta {{\bf p}}^T_i{\bf \Phi}^T_{{\bf p}_i}{\bf \lambda}\left. \right] = 0&#10; \end{array}&#10; \]&#10; &#10;\item In the expression above, the variations in Euler Parameters are arbitrary as long as they are healthy; i.e.,&#10;\[&#10;{\bf p}^T_i {\delta {\bf p}}_i = 0 \quad  \quad i=1,\ldots,nb \quad \quad \mbox{i.e.,}\quad \quad&#10;{\bf \Phi}^{\bf p}_{\bf p} \delta {\bf p} = {\bf 0}_{nb}&#10;\] &#10;&#10;\end{itemize}&#10;\end{document}&#10;"/>
  <p:tag name="FILENAME" val="TP_tmp"/>
  <p:tag name="FORMAT" val="png16m"/>
  <p:tag name="RES" val="1200"/>
  <p:tag name="BLEND" val="0"/>
  <p:tag name="TRANSPARENT" val="0"/>
  <p:tag name="TBUG" val="0"/>
  <p:tag name="ALLOWFS" val="0"/>
  <p:tag name="ORIGWIDTH" val="467"/>
  <p:tag name="PICTUREFILESIZE" val="262741"/>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ddot {\bf r}} = {\dot {\bf r}} = {\bf 0}_{3 \times 1}&#10;\quad \quad \quad \mbox{and} \quad \quad &#10;{\ddot {\bf p}} = {\dot {\bf p}} = {\bf 0}_{4 \times 1}&#10;\] &#10;\end{document}&#10;"/>
  <p:tag name="FILENAME" val="TP_tmp"/>
  <p:tag name="FORMAT" val="png16m"/>
  <p:tag name="RES" val="1200"/>
  <p:tag name="BLEND" val="0"/>
  <p:tag name="TRANSPARENT" val="0"/>
  <p:tag name="TBUG" val="0"/>
  <p:tag name="ALLOWFS" val="0"/>
  <p:tag name="ORIGWIDTH" val="182"/>
  <p:tag name="PICTUREFILESIZE" val="6457"/>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Red}{rgb}{0.8,0.05,0}&#10;\definecolor{MyDarkBlue}{rgb}{0.,0.1,0.8}&#10;&#10;\begin{document}&#10;\begin{itemize}&#10; \item Recall the matrix form ${\bf r}$--${\bf p}$ formulation of the EOM:&#10;&#10; \[&#10;\begin{array}{lcl}&#10;{\bf M} {\ddot{\bf r}} + {\bf \Phi}^T_{\bf r}{\bf \lambda} &amp; = &amp; {\bf F} \vspace{0.3cm} \\&#10;{{\bf J}}^{\bf p} {\ddot{{\bf p}}} + {\bf \Phi}^T_{\bf p}{\bf \lambda} + {\bf P}^T {\bf \lambda}^{\bf p} &amp; = &amp; {\hat{\bf \tau}}&#10;\end{array}&#10; \]&#10;&#10; &#10; \item At equilibrium, since the velocity and acceleration are zero, the above linear system assumes the form&#10; {\color{MyDarkRed} \[&#10; \left[ { \begin{array}{cc} {\bf \Phi}^T_{\bf r} &amp; {\bf 0}_{3nb \times nb} \vspace{0.2cm} \\&#10;  {\bf \Phi}^T_{\bf p} &amp; {\bf P}^T \end{array} } \right]&#10; \left[ { \begin{array}{c} {\bf \lambda}  \vspace{0.2cm} \\  {\bf \lambda}^{\bf p} \end{array} } \right]&#10;  =&#10; \left[ { \begin{array}{c} {\bf F}  \vspace{0.2cm} \\  {\hat{\bf \tau}} \end{array} } \right]_{7nb \times 1}&#10;  \]&#10;}&#10; &#10; \item Additionally, recall that we have to be in a consistent configuration; i.e., the set of generalized coordinates must satisfy&#10; {\color{MyDarkBlue}&#10;  \[&#10; {\bf \Phi}^F({\bf r}, {\bf p}, t) = {\bf 0}_{(nc+nb) \times 1}&#10; \]&#10;}&#10; \item Counting the equations and unknowns: &#10;\begin{itemize}&#10;  \item The number of equations in red and blue: $8nb+nc$&#10; \item The number of unknowns:  $8nb + nc$ $\quad \rightarrow \quad $ $3nb$ for ${\bf r}$, $4nb$ for ${{\bf p}}$, $nc$ for ${\bf \lambda}$, $nb$ for ${\bf \lambda}^{\bf p}$&#10; \item He have the same number of unknowns as equations&#10; &#10; \item Solving the set of equations in blue together with the equations in red amounts to solving a nonlinear system with $8nb + nc$ unknowns.  The system is nonlinear since the set of constraints ${\bf \Phi}^F({\bf r}, {\bf p}, t)$ are nonlinear in ${\bf p}$&#10; &#10;\end{itemize}&#10;\end{itemize}&#10;&#10;\end{document}&#10;"/>
  <p:tag name="FILENAME" val="TP_tmp"/>
  <p:tag name="FORMAT" val="png16m"/>
  <p:tag name="RES" val="1200"/>
  <p:tag name="BLEND" val="0"/>
  <p:tag name="TRANSPARENT" val="0"/>
  <p:tag name="TBUG" val="0"/>
  <p:tag name="ALLOWFS" val="0"/>
  <p:tag name="ORIGWIDTH" val="483"/>
  <p:tag name="PICTUREFILESIZE" val="27185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10;\begin{itemize}&#10; \item Consider the velocity kinematic constraint equation and account for the fact that  ${\bf{\dot q}} = {\bf 0}_{7nb \times 1}$:&#10;\[&#10;{\bf {\Phi }}_{\bf{q}} \cdot {\bf{\dot q}} = -{\bf {\Phi }}_{t}&#10;\quad \quad {\color{MyDarkRed}\Rightarrow} \quad \quad&#10;{\bf{0}} = -{\bf {\Phi }}_{t}&#10;\]&#10;&#10; \item In other words, the set of  constraints cannot depend \textit{explicitly} on time.  Concretely, you cannot have driving constraints in the set of constraints ${\bf {\Phi }}$, which intuitively makes sense, since at equilibrium everything should be at rest and time should not show up in this context&#10; &#10; \item How do people usually go about solving the equilibrium problem&#10; &#10;\begin{itemize}&#10; \item Approach 1 (finicky): solve the nonlinear system on the previous slide.  Finicky since providing a good initial guess in Newton-Raphson for Equilibrium Analysis of complex systems is daunting&#10; &#10; \item Approach 2 (dumb, but powerful): in order to see where the system stops, add a lot of damping in the system so that you dissipate its energy.  Somewhere it'll stop.  That's an equilibrium configuration&#10; &#10; \item Approach 3 (not that common): pose the equilibrium problem as an optimization problem $\longrightarrow$ find the system configuration that has minimal potential energy.  Drawback: works only for conservative systems (not that many...)&#10;&#10;\item Approach 4 (mix of 1 and 2): start with 2 and once you get close to the equilibrium point switch to 1.  Never tried this.&#10;&#10;\end{itemize}&#10;&#10; \item Keep things in perspective: the outcome of the equilibrium analysis is the configuration ${\bf q}$, and the Lagrange Multipliers.  The latter are used to find the reaction forces associated with the geometric constraints in the equilibrium configuration&#10;&#10;\end{itemize}&#10;\end{document}&#10;"/>
  <p:tag name="FILENAME" val="TP_tmp"/>
  <p:tag name="FORMAT" val="png16m"/>
  <p:tag name="RES" val="1200"/>
  <p:tag name="BLEND" val="0"/>
  <p:tag name="TRANSPARENT" val="0"/>
  <p:tag name="TBUG" val="0"/>
  <p:tag name="ALLOWFS" val="0"/>
  <p:tag name="ORIGWIDTH" val="467"/>
  <p:tag name="PICTUREFILESIZE" val="34766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phi_{free} = 0\]&#10;\end{document}&#10;"/>
  <p:tag name="EXTERNALNAME" val="TP_tmp"/>
  <p:tag name="BLEND" val="0"/>
  <p:tag name="TRANSPARENT" val="0"/>
  <p:tag name="RESOLUTION" val="1200"/>
  <p:tag name="WORKAROUNDTRANSPARENCYBUG" val="0"/>
  <p:tag name="ALLOWFONTSUBSTITUTION" val="0"/>
  <p:tag name="BITMAPFORMAT" val="png16m"/>
  <p:tag name="ORIGWIDTH" val="41"/>
  <p:tag name="PICTUREFILESIZE" val="310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color{MyDarkBlue} BONUS HOMEWORK PROBLEM}&#10;\begin{itemize}&#10; \item Follow the approach used to get the EOM in the ${\bf r}$--${\bf p}$ to produce the EOM for the ${\bf r}$--${\bf \epsilon}$ formulation, where ${\bf \epsilon}_i = \left[ { \begin{array}{c} \phi \\ \theta \\ \psi \end{array} } \right]_i$ denotes the set of three Euler Angles used to capture the orientation of body $i$ in 3D space.  Specifically, start from the expression of the virtual work to obtain the following second order ODEs:&#10; {\color{MyDarkRed}&#10; \[&#10;\begin{array}{lcl}&#10;{\bf M} {\ddot{\bf r}} + {\bf \Phi}^T_{\bf r}{\bf \lambda} &amp; = &amp; {\bf F} \vspace{0.3cm} \\&#10;{{\bf J}}^{\bf \epsilon} {\ddot{{\bf \epsilon}}} + {\bf \Phi}^T_{\bf \epsilon}{\bf \lambda}  &amp; = &amp; \mathord{\buildrel{\lower3pt\hbox{$\scriptscriptstyle\smile$}} &#10;\over {\bf \tau}}&#10;\end{array}&#10; \]&#10; }&#10; &#10; \item Given that ${\bf \epsilon} = \left[ { \begin{array}{c} {\bf \epsilon}_1 \\ \vdots \\ {\bf \epsilon}_{nb} \end{array} } \right]_{3nb}$, you will have to obtain the ODEs above and the expression of ${{\bf J}}^{\bf \epsilon}$ and $\mathord{\buildrel{\lower3pt\hbox{$\scriptscriptstyle\smile$}} &#10;\over {\bf \tau}}$&#10;&#10; \item If you take upon this challenge, you'll have to recall that early on in the semester when we discussed about Euler Angles we showed that there is a [almost everywhere] nonsingular matrix ${\bf B}(\epsilon)$ so that (we'll denote by ${\bf D} = {\bf A}^T {\bf B}$) &#10; \[&#10; {\bf \omega} = {\bf B} {\dot {\epsilon}} \quad \quad \quad \quad \quad \quad {\bar {\bf \omega}} = {\bf D} {\dot {\epsilon}}&#10; \]&#10; &#10;\end{itemize}&#10;\end{document}&#10;"/>
  <p:tag name="FILENAME" val="TP_tmp"/>
  <p:tag name="FORMAT" val="png16m"/>
  <p:tag name="RES" val="1200"/>
  <p:tag name="BLEND" val="0"/>
  <p:tag name="TRANSPARENT" val="0"/>
  <p:tag name="TBUG" val="0"/>
  <p:tag name="ALLOWFS" val="0"/>
  <p:tag name="ORIGWIDTH" val="427"/>
  <p:tag name="PICTUREFILESIZE" val="22446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10;\begin{itemize}&#10; \item Note that the EOMs on the previous slide is what ADAMS uses&#10; &#10; \item Just like before, the ODEs above are augmented with the acceleration kinematic constraint equation ${\bf \Phi}_{\bf r} {\ddot {\bf r}} + {\bf \Phi}_{\bf \epsilon} {\ddot {\bf \epsilon}} = \mathord{\buildrel{\lower3pt\hbox{$\scriptscriptstyle\smile$}} &#10;\over {\bf \gamma}}$ to obtain:&#10;\[&#10; \left[{&#10; \begin{array}{ccc}&#10; {\bf M} &amp; {\bf 0}_{3nb \times 3nb} &amp; {\bf \Phi}^T_{\bf r} \vspace{0.2cm} \\&#10; {\bf 0}_{3nb \times 3nb} &amp; {{\bf J}}^{\bf \epsilon} &amp; {\bf \Phi}_{\bf \epsilon}^T \vspace{0.2cm} \\&#10;  {\bf \Phi}_{\bf r} &amp; {\bf \Phi}_{\bf \epsilon}  &amp; {\bf 0}_{nc \times nc} &#10; \end{array}&#10; }\right]&#10; \left[{&#10;\begin{array}{l}&#10;{\ddot {\bf r}} \\&#10;{\ddot {\bf \epsilon}} \\&#10;{\bf \lambda}&#10;\end{array}&#10;}\right]&#10;=&#10; \left[{&#10;\begin{array}{l}&#10;{{\bf F}} \\&#10;\mathord{\buildrel{\lower3pt\hbox{$\scriptscriptstyle\smile$}} &#10;\over {\bf \tau}} \\&#10;\mathord{\buildrel{\lower3pt\hbox{$\scriptscriptstyle\smile$}} &#10;\over {\bf \gamma}}&#10;\end{array}&#10;}\right]&#10; \]&#10;&#10; \item You would have to determine now for the four basic GCons the expression of $\mathord{\buildrel{\lower3pt\hbox{$\scriptscriptstyle\smile$}} &#10;\over {\bf \gamma}}$&#10; &#10; \item Not going to pursue this since &#10; &#10;\begin{itemize}&#10; \item Euler Angles have a nasty singularity that you can run into relatively easily&#10; \item The ingredients that enter the EOMs and kinematic acceleration constraint equations, such as ${{\bf J}}^{\bf \epsilon}$, ${\bf \Phi}_{\bf \epsilon}$, etc., are very cumbersome and computationally expensive to evaluate&#10;\end{itemize}&#10;&#10; \item Note: I uploaded on the class website a PDF that describes in detail the formulation of the EOM and their numerical solution&#10; &#10;\begin{itemize}&#10; \item See link 'ADAMS/Solver Primer' (2004 vintage document)&#10;\end{itemize}&#10;\end{itemize}\end{document}&#10;"/>
  <p:tag name="FILENAME" val="TP_tmp"/>
  <p:tag name="FORMAT" val="png16m"/>
  <p:tag name="RES" val="1200"/>
  <p:tag name="BLEND" val="0"/>
  <p:tag name="TRANSPARENT" val="0"/>
  <p:tag name="TBUG" val="0"/>
  <p:tag name="ALLOWFS" val="0"/>
  <p:tag name="ORIGWIDTH" val="427"/>
  <p:tag name="PICTUREFILESIZE" val="23830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begin{itemize}&#10; \item Toby asked why we wouldn't use a ${\Phi}^{D}$ and capture the fact that two points coincide (set the distance between the two points $P$ and $Q$ to be zero).  Recall that this is how we model a spherical joint: two points on two bodies are coincident at all times&#10; &#10; \item Recall that we used a set of three ${\Phi}^{CD}$ GCons to model the spherical joint&#10; &#10; \item Question: Why didn't we use $\Phi^D({\bf q}_i,{\bf q}_j)={\bf d}_{ij}^T {\bf d}_{ij} = 0$ instead of three ${\Phi}^{CD}$ GCons?&#10; &#10; \item Answer: If you use $\Phi^D$ you end up with a singular Jacobian.  To see this, first notice that imposing  ${\bf d}_{ij}^T {\bf d}_{ij} = 0$ necessarily means that ${\bf d}_{ij} = {\bf 0}_{3 \times 1}$ (the only vector of zero norm is the zero vector).  Then,&#10; \[&#10; \frac{\partial \Phi^D}{\partial {\bf q}_{i}}&#10; =&#10; 2 {\bf d}_{ij}^T [{\bf d}_{ij}]_{{\bf q}_{i}}&#10; =&#10; {\bf 0}_{1 \times 3}&#10; \]&#10; &#10; \item Note that you end up with the same thing for the partial with respect to ${{\bf q}_{j}}$.  This means that as soon as you satisfy this ${\Phi}^{D}$ constraint you would end up with a Jacobian that has a row full of zeros, an attribute of a bad model (Newton Raphson would stop working, for starters)&#10;\end{itemize}&#10;\end{document}&#10;"/>
  <p:tag name="FILENAME" val="TP_tmp"/>
  <p:tag name="FORMAT" val="png16m"/>
  <p:tag name="RES" val="1200"/>
  <p:tag name="BLEND" val="0"/>
  <p:tag name="TRANSPARENT" val="0"/>
  <p:tag name="TBUG" val="0"/>
  <p:tag name="ALLOWFS" val="0"/>
  <p:tag name="ORIGWIDTH" val="467"/>
  <p:tag name="PICTUREFILESIZE" val="23718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begin{itemize}&#10; \item Anne asked why we wouldn't use the condition that the dot product of two unit vectors stays constant and equal to one in order to capture the intermediate constraint ${\Phi}^{\perp 1}$. &#10; &#10; \item This would mean having only one constraint where we had two constraints before (${\Phi}^{\perp 1}$ is enforced as two ${\Phi}^{DP1}$ GCons)&#10; &#10; \item ${\Phi}^{\perp 1}$ says that a vector is perpendicular to a plane.  The suggestion was to say that the vector and the normal to the plane are parallel; i.e., if we work with unit vectors, $\Phi^{Anne}({\bf q}_i, {\bf q}_j)={\bf a}_i^T {\bf a}_j - 1 = 0$, where ${\bf a}_i$ is the unit vector that belongs to body $i$, and ${\bf a}_j$ is the unit vector that belongs to $j$&#10; &#10; \item Denote by $\theta_{ij}$ the vector between ${\bf a}_i$ and ${\bf a}_j$.  Since we are dealing with unit vectors, we can equivalently reformulate the constraint as &#10; \[&#10; \Phi^{Anne}({\bf q}_i, {\bf q}_j)=\cos\theta_{ij} - 1 = 0&#10; \]&#10; &#10; \item Note that the condition above is another way of saying that $\theta_{ij}=0$ ($\cos 0 =1$).  This is not a sound way of modeling the geometry of the motion since the Jacobian of the GCon turns out to be zero (since $\sin \theta_{ij}=0$):&#10; \[&#10; \frac{\partial  \Phi^{Anne}}{\partial {\bf q}_{i}}&#10; =&#10; \frac{\partial\Phi^{Anne}}{\partial \theta_{ij}} \cdot \frac{\partial \theta_{ij}}{\partial {\bf q}_{i}} &#10; = -\sin \theta_{ij}\cdot \frac{\partial \theta_{ij}}{\partial {\bf q}_{i}} =&#10; {\bf 0}_{1 \times 3}&#10; \]&#10; &#10; \item Note that you end up with the same thing for the partial with respect to ${{\bf q}_{j}}$.  This means that as soon as you would satisfy this ${\Phi}^{Anne}$ constraint you end up with a Jacobian that has a row full of zeros, an attribute of a bad model (Newton Raphson would stop working, for starters)&#10;\end{itemize}&#10;\end{document}&#10;"/>
  <p:tag name="FILENAME" val="TP_tmp"/>
  <p:tag name="FORMAT" val="png16m"/>
  <p:tag name="RES" val="1200"/>
  <p:tag name="BLEND" val="0"/>
  <p:tag name="TRANSPARENT" val="0"/>
  <p:tag name="TBUG" val="0"/>
  <p:tag name="ALLOWFS" val="0"/>
  <p:tag name="ORIGWIDTH" val="467"/>
  <p:tag name="PICTUREFILESIZE" val="32665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Red}{rgb}{0.8,0.05,0}&#10;\definecolor{MyDarkBlue}{rgb}{0.,0.1,0.8}&#10;&#10;\begin{document}\begin{itemize}&#10; \item Quick overview, Newton-Euler form of the equations of motion:&#10; &#10; \item The ${\bf r}$--${\bar {\bf \omega}}$ formulation:&#10;  {\color{MyDarkRed}&#10;\[&#10; { \begin{array}{l} {\bf M} {\ddot{\bf r}} + {\bf \Phi}^T_{\bf r} {\bf \lambda} = {\bf F} \vspace{0.2cm}&#10; \\ {\bar {\bf J}} {\dot{\bar {\bf \omega}}} + {\bar {\bf \Pi}}^T({\bf \Phi}) {\bf \lambda}  = {{\bf \tau}} \end{array}}&#10; \]&#10; }&#10; &#10;\begin{itemize}&#10; \item Note that for the ${\bf \tau}$ above I used the notation ${\bar {\bf n}}$ in the notes of 03/11 (I made the correction in the slides posted online, they're using ${\bf \tau}$ now)&#10;\end{itemize}&#10;&#10; \item The ${\bf r}$--${\bf p}$ formulation:&#10; {\color{MyDarkRed}&#10; \[&#10;\begin{array}{lcl}&#10;{\bf M} {\ddot{\bf r}} + {\bf \Phi}^T_{\bf r}{\bf \lambda} &amp; = &amp; {\bf F} \vspace{0.3cm} \\&#10;{{\bf J}}^{\bf p} {\ddot{{\bf p}}} + {\bf \Phi}^T_{\bf p}{\bf \lambda} + {\bf P}^T {\bf \lambda}^{\bf p} &amp; = &amp; {\hat{\bf \tau}}&#10;\end{array}&#10; \]&#10; }&#10;&#10; \item The ${\bf r}$--${{\bf \epsilon}}$ formulation:&#10; {\color{MyDarkRed}&#10; \[&#10;\begin{array}{lcl}&#10;{\bf M} {\ddot{\bf r}} + {\bf \Phi}^T_{\bf r}{\bf \lambda} &amp; = &amp; {\bf F} \vspace{0.3cm} \\&#10;{{\bf J}}^{\bf \epsilon} {\ddot{{\bf \epsilon}}} + {\bf \Phi}^T_{\bf \epsilon}{\bf \lambda}  &amp; = &amp; \mathord{\buildrel{\lower3pt\hbox{$\scriptscriptstyle\smile$}} &#10;\over {\bf \tau}}&#10;\end{array}&#10; \]&#10; }&#10;&#10;\end{itemize}&#10;\end{document}&#10;"/>
  <p:tag name="FILENAME" val="TP_tmp"/>
  <p:tag name="FORMAT" val="png16m"/>
  <p:tag name="RES" val="1200"/>
  <p:tag name="BLEND" val="0"/>
  <p:tag name="TRANSPARENT" val="0"/>
  <p:tag name="TBUG" val="0"/>
  <p:tag name="ALLOWFS" val="0"/>
  <p:tag name="ORIGWIDTH" val="427"/>
  <p:tag name="PICTUREFILESIZE" val="150627"/>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Red}{rgb}{0.8,0.05,0}&#10;\definecolor{MyDarkBlue}{rgb}{0.,0.1,0.8}&#10;&#10;\begin{document}&#10;\begin{itemize}&#10; \item If there are no constraints, we will be left with the following problems to solve:&#10;&#10;  \item The ${\bf r}$--${\bar {\bf \omega}}$ formulation:&#10;  {\color{MyDarkRed}&#10;\[&#10; { \begin{array}{l} {\bf M} {\ddot{\bf r}} = {\bf F} \vspace{0.2cm}&#10; \\ {\bar {\bf J}} {\dot{\bar {\bf \omega}}}  = {{\bf \tau}} \end{array}}&#10; \]&#10; }&#10; &#10;\begin{itemize}&#10; \item This represents a collection of differential equations (ODEs). Note that it's not clear in this from how to get the orientation of the body, this only provides a way to compute through integration the angular velocity ${{\bar {\bf \omega}}}$&#10;\end{itemize}&#10;&#10; \item The ${\bf r}$--${\bf p}$ formulation:&#10; {\color{MyDarkRed}&#10; \[&#10;\begin{array}{lcl}&#10;{\bf M} {\ddot{\bf r}}  &amp; = &amp; {\bf F} \vspace{0.3cm} \\&#10;{{\bf J}}^{\bf p} {\ddot{{\bf p}}} + {\bf P}^T {\bf \lambda}^{\bf p} &amp; = &amp; {\hat{\bf \tau}}\vspace{0.3cm} \\&#10;{\bf P} {\ddot {\bf p}} = {\bf \gamma}^{\bf p}&#10;\end{array}&#10; \]&#10; }&#10;\begin{itemize}&#10; \item This represents a collection of differential and algebraic equations (DAEs).  Tricky to solve.&#10;\end{itemize}&#10;&#10; \item The ${\bf r}$--${{\bf \epsilon}}$ formulation:&#10; {\color{MyDarkRed}&#10; \[&#10;\begin{array}{lcl}&#10;{\bf M} {\ddot{\bf r}} &amp; = &amp; {\bf F} \vspace{0.3cm} \\&#10;{{\bf J}}^{\bf \epsilon} {\ddot{{\bf \epsilon}}}  &amp; = &amp; \mathord{\buildrel{\lower3pt\hbox{$\scriptscriptstyle\smile$}} &#10;\over {\bf \tau}}&#10;\end{array}&#10; \]&#10; }&#10;\begin{itemize}&#10; \item This represents a collection of second order ODEs.  Straightforward to solve yet plagued by singularities.&#10;\end{itemize}&#10;&#10;\end{itemize}&#10;\end{document}&#10;"/>
  <p:tag name="FILENAME" val="TP_tmp"/>
  <p:tag name="FORMAT" val="png16m"/>
  <p:tag name="RES" val="1200"/>
  <p:tag name="BLEND" val="0"/>
  <p:tag name="TRANSPARENT" val="0"/>
  <p:tag name="TBUG" val="0"/>
  <p:tag name="ALLOWFS" val="0"/>
  <p:tag name="ORIGWIDTH" val="484"/>
  <p:tag name="PICTUREFILESIZE" val="2344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Red}{rgb}{0.8,0.05,0}&#10;\definecolor{MyDarkBlue}{rgb}{0.,0.1,0.8}&#10;&#10;\begin{document}&#10;\begin{itemize}&#10; \item Previous slide contains the sets of equations that most of the {\color{MyDarkBlue}video gaming engines} will solve.   It is not often the case that they use GCons in their models.&#10; &#10; \item The tricky part is to come up with the set of forces that each body experiences.  Recall that we assume that forces are known quantities; i.e., they are an input to the dynamics problem, which when solved tells you how the bodies move in response to the forces applied on them.&#10; &#10; \item Examples of typical forces in computer gaming:&#10; &#10;\begin{itemize}&#10; \item Contact and friction forces: this is what happens when a shell hits a Doom character {\color{MyDarkRed}(deal with this in April)}&#10; \item User provided: this is what happens when you play tennis in Wii {\color{MyDarkRed}(not dealing with this)}&#10;\end{itemize}&#10;&#10; \item In {\color{MyDarkBlue}engineering applications} you'll typically have constraints present in a system (the arm of a robot, the suspension in a vehicle, etc.)&#10; \item Examples of typical forces in engineering applications:&#10; &#10;\begin{itemize}&#10; \item Springs, dampers, actuators: translational, or rotational {\color{MyDarkRed}(deal with this next)}&#10; \item Forces coming out of tires: very though problem for situations where the terrain underneath tire deforms {\color{MyDarkRed}(still an open problem, not going to deal with this)}&#10;\end{itemize}&#10;&#10;\end{itemize}&#10;\end{document}&#10;"/>
  <p:tag name="FILENAME" val="TP_tmp"/>
  <p:tag name="FORMAT" val="png16m"/>
  <p:tag name="RES" val="1200"/>
  <p:tag name="BLEND" val="0"/>
  <p:tag name="TRANSPARENT" val="0"/>
  <p:tag name="TBUG" val="0"/>
  <p:tag name="ALLOWFS" val="0"/>
  <p:tag name="ORIGWIDTH" val="467"/>
  <p:tag name="PICTUREFILESIZE" val="287914"/>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94567</TotalTime>
  <Words>1027</Words>
  <Application>Microsoft Office PowerPoint</Application>
  <PresentationFormat>On-screen Show (4:3)</PresentationFormat>
  <Paragraphs>188</Paragraphs>
  <Slides>31</Slides>
  <Notes>31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7" baseType="lpstr">
      <vt:lpstr>Arial</vt:lpstr>
      <vt:lpstr>Wingdings</vt:lpstr>
      <vt:lpstr>Tahoma</vt:lpstr>
      <vt:lpstr>cmmi10</vt:lpstr>
      <vt:lpstr>Network</vt:lpstr>
      <vt:lpstr>Visio</vt:lpstr>
      <vt:lpstr>ME751  Advanced Computational Multibody Dynamics</vt:lpstr>
      <vt:lpstr>Before we get started…</vt:lpstr>
      <vt:lpstr>The Formulation of the EOM Using Euler Angles</vt:lpstr>
      <vt:lpstr>The Formulation of the EOM Using Euler Angles</vt:lpstr>
      <vt:lpstr>The Formulation of the EOM Using Euler Angles [Cntd.]</vt:lpstr>
      <vt:lpstr>Modeling Pitfall [1/3] [Short Detour]</vt:lpstr>
      <vt:lpstr>Modeling Pitfall [2/3] [Short Detour]</vt:lpstr>
      <vt:lpstr>Modeling Pitfall [3/3] [Short Detour]</vt:lpstr>
      <vt:lpstr>Dynamics in the Absence of Constraints</vt:lpstr>
      <vt:lpstr>Dynamics in the Absence of Constraints</vt:lpstr>
      <vt:lpstr>Comments</vt:lpstr>
      <vt:lpstr> Discussion on Applied  Forces and Torques</vt:lpstr>
      <vt:lpstr>Virtual Work:  Contribution of concentrated forces/torques</vt:lpstr>
      <vt:lpstr>Concentrated Forces: TSDA (Translational Spring-Damper-Actuator) – pp.445</vt:lpstr>
      <vt:lpstr>Concentrated Forces: TSDA</vt:lpstr>
      <vt:lpstr>Concentrated Forces: TSDA</vt:lpstr>
      <vt:lpstr>Concentrated Forces: TSDA</vt:lpstr>
      <vt:lpstr>Concentrated Torques: RSDA (Rotational Spring-Damper-Actuator) – pp.448</vt:lpstr>
      <vt:lpstr>Virtual Work:  Contribution of the active forces/torques</vt:lpstr>
      <vt:lpstr>Concentrated Torques: RSDA</vt:lpstr>
      <vt:lpstr>Concentrated Torques: RSDA</vt:lpstr>
      <vt:lpstr>End EOM  Beginning Inverse Dynamics Analysis</vt:lpstr>
      <vt:lpstr>[New Topic] Inverse Dynamics: The idea</vt:lpstr>
      <vt:lpstr>Inverse Dynamics: The Math</vt:lpstr>
      <vt:lpstr>Inverse Dynamics: The Math</vt:lpstr>
      <vt:lpstr>[AO – ME451] Example: Inverse Dynamics</vt:lpstr>
      <vt:lpstr>End Inverse Dynamics  Beginning Equilibrium Analysis</vt:lpstr>
      <vt:lpstr>[New Topic] Equilibrium Analysis: The Idea</vt:lpstr>
      <vt:lpstr>Equilibrium Analysis: The Math</vt:lpstr>
      <vt:lpstr>Equilibrium Analysis:  Closing Remarks</vt:lpstr>
      <vt:lpstr>[AO-ME451] Example: Equilibrium Analysis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Dan Negrut</cp:lastModifiedBy>
  <cp:revision>993</cp:revision>
  <cp:lastPrinted>1601-01-01T00:00:00Z</cp:lastPrinted>
  <dcterms:created xsi:type="dcterms:W3CDTF">1601-01-01T00:00:00Z</dcterms:created>
  <dcterms:modified xsi:type="dcterms:W3CDTF">2010-03-18T18:46:08Z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